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"/>
  </p:notesMasterIdLst>
  <p:handoutMasterIdLst>
    <p:handoutMasterId r:id="rId4"/>
  </p:handoutMasterIdLst>
  <p:sldIdLst>
    <p:sldId id="260" r:id="rId2"/>
  </p:sldIdLst>
  <p:sldSz cx="43891200" cy="32918400"/>
  <p:notesSz cx="6858000" cy="9144000"/>
  <p:custDataLst>
    <p:tags r:id="rId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774AE"/>
    <a:srgbClr val="5290BD"/>
    <a:srgbClr val="0587D8"/>
    <a:srgbClr val="4587B8"/>
    <a:srgbClr val="90B7D5"/>
    <a:srgbClr val="E9E8EB"/>
    <a:srgbClr val="EE293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451" autoAdjust="0"/>
    <p:restoredTop sz="94660"/>
  </p:normalViewPr>
  <p:slideViewPr>
    <p:cSldViewPr snapToGrid="0">
      <p:cViewPr varScale="1">
        <p:scale>
          <a:sx n="26" d="100"/>
          <a:sy n="26" d="100"/>
        </p:scale>
        <p:origin x="1352" y="3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notesMaster" Target="notesMasters/notesMaster1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tags" Target="tags/tag1.xml"/><Relationship Id="rId4" Type="http://schemas.openxmlformats.org/officeDocument/2006/relationships/handoutMaster" Target="handoutMasters/handoutMaster1.xml"/><Relationship Id="rId9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2022/11/17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2022/11/17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86400" y="5387342"/>
            <a:ext cx="32918400" cy="11460480"/>
          </a:xfrm>
        </p:spPr>
        <p:txBody>
          <a:bodyPr anchor="b"/>
          <a:lstStyle>
            <a:lvl1pPr algn="ctr">
              <a:defRPr sz="288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86400" y="17289782"/>
            <a:ext cx="32918400" cy="7947658"/>
          </a:xfrm>
        </p:spPr>
        <p:txBody>
          <a:bodyPr/>
          <a:lstStyle>
            <a:lvl1pPr marL="0" indent="0" algn="ctr">
              <a:buNone/>
              <a:defRPr sz="11520"/>
            </a:lvl1pPr>
            <a:lvl2pPr marL="2194560" indent="0" algn="ctr">
              <a:buNone/>
              <a:defRPr sz="9600"/>
            </a:lvl2pPr>
            <a:lvl3pPr marL="4389120" indent="0" algn="ctr">
              <a:buNone/>
              <a:defRPr sz="8640"/>
            </a:lvl3pPr>
            <a:lvl4pPr marL="6583680" indent="0" algn="ctr">
              <a:buNone/>
              <a:defRPr sz="7680"/>
            </a:lvl4pPr>
            <a:lvl5pPr marL="8778240" indent="0" algn="ctr">
              <a:buNone/>
              <a:defRPr sz="7680"/>
            </a:lvl5pPr>
            <a:lvl6pPr marL="10972800" indent="0" algn="ctr">
              <a:buNone/>
              <a:defRPr sz="7680"/>
            </a:lvl6pPr>
            <a:lvl7pPr marL="13167360" indent="0" algn="ctr">
              <a:buNone/>
              <a:defRPr sz="7680"/>
            </a:lvl7pPr>
            <a:lvl8pPr marL="15361920" indent="0" algn="ctr">
              <a:buNone/>
              <a:defRPr sz="7680"/>
            </a:lvl8pPr>
            <a:lvl9pPr marL="17556480" indent="0" algn="ctr">
              <a:buNone/>
              <a:defRPr sz="7680"/>
            </a:lvl9pPr>
          </a:lstStyle>
          <a:p>
            <a:r>
              <a:rPr lang="en-US" altLang="zh-CN"/>
              <a:t>Click to edit Master subtitle style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6EB37-1473-4ED2-ADC3-054D4E3A1B2C}" type="datetimeFigureOut">
              <a:rPr lang="zh-CN" altLang="en-US" smtClean="0"/>
              <a:t>2022/11/17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9FDE6-DE40-4044-BDBC-FFE3988BE5E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6EB37-1473-4ED2-ADC3-054D4E3A1B2C}" type="datetimeFigureOut">
              <a:rPr lang="zh-CN" altLang="en-US" smtClean="0"/>
              <a:t>2022/11/17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9FDE6-DE40-4044-BDBC-FFE3988BE5E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1409640" y="1752600"/>
            <a:ext cx="9464040" cy="27896822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17520" y="1752600"/>
            <a:ext cx="27843480" cy="27896822"/>
          </a:xfrm>
        </p:spPr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6EB37-1473-4ED2-ADC3-054D4E3A1B2C}" type="datetimeFigureOut">
              <a:rPr lang="zh-CN" altLang="en-US" smtClean="0"/>
              <a:t>2022/11/17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9FDE6-DE40-4044-BDBC-FFE3988BE5E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6EB37-1473-4ED2-ADC3-054D4E3A1B2C}" type="datetimeFigureOut">
              <a:rPr lang="zh-CN" altLang="en-US" smtClean="0"/>
              <a:t>2022/11/17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9FDE6-DE40-4044-BDBC-FFE3988BE5E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94660" y="8206742"/>
            <a:ext cx="37856160" cy="13693138"/>
          </a:xfrm>
        </p:spPr>
        <p:txBody>
          <a:bodyPr anchor="b"/>
          <a:lstStyle>
            <a:lvl1pPr>
              <a:defRPr sz="288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94660" y="22029422"/>
            <a:ext cx="37856160" cy="7200898"/>
          </a:xfrm>
        </p:spPr>
        <p:txBody>
          <a:bodyPr/>
          <a:lstStyle>
            <a:lvl1pPr marL="0" indent="0">
              <a:buNone/>
              <a:defRPr sz="11520">
                <a:solidFill>
                  <a:schemeClr val="tx1">
                    <a:tint val="75000"/>
                  </a:schemeClr>
                </a:solidFill>
              </a:defRPr>
            </a:lvl1pPr>
            <a:lvl2pPr marL="2194560" indent="0">
              <a:buNone/>
              <a:defRPr sz="9600">
                <a:solidFill>
                  <a:schemeClr val="tx1">
                    <a:tint val="75000"/>
                  </a:schemeClr>
                </a:solidFill>
              </a:defRPr>
            </a:lvl2pPr>
            <a:lvl3pPr marL="4389120" indent="0">
              <a:buNone/>
              <a:defRPr sz="8640">
                <a:solidFill>
                  <a:schemeClr val="tx1">
                    <a:tint val="75000"/>
                  </a:schemeClr>
                </a:solidFill>
              </a:defRPr>
            </a:lvl3pPr>
            <a:lvl4pPr marL="658368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4pPr>
            <a:lvl5pPr marL="877824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5pPr>
            <a:lvl6pPr marL="1097280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6pPr>
            <a:lvl7pPr marL="1316736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7pPr>
            <a:lvl8pPr marL="1536192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8pPr>
            <a:lvl9pPr marL="1755648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6EB37-1473-4ED2-ADC3-054D4E3A1B2C}" type="datetimeFigureOut">
              <a:rPr lang="zh-CN" altLang="en-US" smtClean="0"/>
              <a:t>2022/11/17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9FDE6-DE40-4044-BDBC-FFE3988BE5E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17520" y="8763000"/>
            <a:ext cx="18653760" cy="20886422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219920" y="8763000"/>
            <a:ext cx="18653760" cy="20886422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6EB37-1473-4ED2-ADC3-054D4E3A1B2C}" type="datetimeFigureOut">
              <a:rPr lang="zh-CN" altLang="en-US" smtClean="0"/>
              <a:t>2022/11/17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9FDE6-DE40-4044-BDBC-FFE3988BE5E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237" y="1752600"/>
            <a:ext cx="37856160" cy="6362702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23237" y="8069582"/>
            <a:ext cx="18568033" cy="3954778"/>
          </a:xfrm>
        </p:spPr>
        <p:txBody>
          <a:bodyPr anchor="b"/>
          <a:lstStyle>
            <a:lvl1pPr marL="0" indent="0">
              <a:buNone/>
              <a:defRPr sz="1152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40" b="1"/>
            </a:lvl3pPr>
            <a:lvl4pPr marL="6583680" indent="0">
              <a:buNone/>
              <a:defRPr sz="7680" b="1"/>
            </a:lvl4pPr>
            <a:lvl5pPr marL="8778240" indent="0">
              <a:buNone/>
              <a:defRPr sz="7680" b="1"/>
            </a:lvl5pPr>
            <a:lvl6pPr marL="10972800" indent="0">
              <a:buNone/>
              <a:defRPr sz="7680" b="1"/>
            </a:lvl6pPr>
            <a:lvl7pPr marL="13167360" indent="0">
              <a:buNone/>
              <a:defRPr sz="7680" b="1"/>
            </a:lvl7pPr>
            <a:lvl8pPr marL="15361920" indent="0">
              <a:buNone/>
              <a:defRPr sz="7680" b="1"/>
            </a:lvl8pPr>
            <a:lvl9pPr marL="17556480" indent="0">
              <a:buNone/>
              <a:defRPr sz="768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23237" y="12024360"/>
            <a:ext cx="18568033" cy="17686022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2219920" y="8069582"/>
            <a:ext cx="18659477" cy="3954778"/>
          </a:xfrm>
        </p:spPr>
        <p:txBody>
          <a:bodyPr anchor="b"/>
          <a:lstStyle>
            <a:lvl1pPr marL="0" indent="0">
              <a:buNone/>
              <a:defRPr sz="1152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40" b="1"/>
            </a:lvl3pPr>
            <a:lvl4pPr marL="6583680" indent="0">
              <a:buNone/>
              <a:defRPr sz="7680" b="1"/>
            </a:lvl4pPr>
            <a:lvl5pPr marL="8778240" indent="0">
              <a:buNone/>
              <a:defRPr sz="7680" b="1"/>
            </a:lvl5pPr>
            <a:lvl6pPr marL="10972800" indent="0">
              <a:buNone/>
              <a:defRPr sz="7680" b="1"/>
            </a:lvl6pPr>
            <a:lvl7pPr marL="13167360" indent="0">
              <a:buNone/>
              <a:defRPr sz="7680" b="1"/>
            </a:lvl7pPr>
            <a:lvl8pPr marL="15361920" indent="0">
              <a:buNone/>
              <a:defRPr sz="7680" b="1"/>
            </a:lvl8pPr>
            <a:lvl9pPr marL="17556480" indent="0">
              <a:buNone/>
              <a:defRPr sz="768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2219920" y="12024360"/>
            <a:ext cx="18659477" cy="17686022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6EB37-1473-4ED2-ADC3-054D4E3A1B2C}" type="datetimeFigureOut">
              <a:rPr lang="zh-CN" altLang="en-US" smtClean="0"/>
              <a:t>2022/11/17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9FDE6-DE40-4044-BDBC-FFE3988BE5E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6EB37-1473-4ED2-ADC3-054D4E3A1B2C}" type="datetimeFigureOut">
              <a:rPr lang="zh-CN" altLang="en-US" smtClean="0"/>
              <a:t>2022/11/17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9FDE6-DE40-4044-BDBC-FFE3988BE5E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6EB37-1473-4ED2-ADC3-054D4E3A1B2C}" type="datetimeFigureOut">
              <a:rPr lang="zh-CN" altLang="en-US" smtClean="0"/>
              <a:t>2022/11/17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9FDE6-DE40-4044-BDBC-FFE3988BE5E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237" y="2194560"/>
            <a:ext cx="14156053" cy="7680960"/>
          </a:xfrm>
        </p:spPr>
        <p:txBody>
          <a:bodyPr anchor="b"/>
          <a:lstStyle>
            <a:lvl1pPr>
              <a:defRPr sz="1536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659477" y="4739640"/>
            <a:ext cx="22219920" cy="23393400"/>
          </a:xfrm>
        </p:spPr>
        <p:txBody>
          <a:bodyPr/>
          <a:lstStyle>
            <a:lvl1pPr>
              <a:defRPr sz="15360"/>
            </a:lvl1pPr>
            <a:lvl2pPr>
              <a:defRPr sz="13440"/>
            </a:lvl2pPr>
            <a:lvl3pPr>
              <a:defRPr sz="11520"/>
            </a:lvl3pPr>
            <a:lvl4pPr>
              <a:defRPr sz="9600"/>
            </a:lvl4pPr>
            <a:lvl5pPr>
              <a:defRPr sz="9600"/>
            </a:lvl5pPr>
            <a:lvl6pPr>
              <a:defRPr sz="9600"/>
            </a:lvl6pPr>
            <a:lvl7pPr>
              <a:defRPr sz="9600"/>
            </a:lvl7pPr>
            <a:lvl8pPr>
              <a:defRPr sz="9600"/>
            </a:lvl8pPr>
            <a:lvl9pPr>
              <a:defRPr sz="96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23237" y="9875520"/>
            <a:ext cx="14156053" cy="18295622"/>
          </a:xfrm>
        </p:spPr>
        <p:txBody>
          <a:bodyPr/>
          <a:lstStyle>
            <a:lvl1pPr marL="0" indent="0">
              <a:buNone/>
              <a:defRPr sz="7680"/>
            </a:lvl1pPr>
            <a:lvl2pPr marL="2194560" indent="0">
              <a:buNone/>
              <a:defRPr sz="6720"/>
            </a:lvl2pPr>
            <a:lvl3pPr marL="4389120" indent="0">
              <a:buNone/>
              <a:defRPr sz="5760"/>
            </a:lvl3pPr>
            <a:lvl4pPr marL="6583680" indent="0">
              <a:buNone/>
              <a:defRPr sz="4800"/>
            </a:lvl4pPr>
            <a:lvl5pPr marL="8778240" indent="0">
              <a:buNone/>
              <a:defRPr sz="4800"/>
            </a:lvl5pPr>
            <a:lvl6pPr marL="10972800" indent="0">
              <a:buNone/>
              <a:defRPr sz="4800"/>
            </a:lvl6pPr>
            <a:lvl7pPr marL="13167360" indent="0">
              <a:buNone/>
              <a:defRPr sz="4800"/>
            </a:lvl7pPr>
            <a:lvl8pPr marL="15361920" indent="0">
              <a:buNone/>
              <a:defRPr sz="4800"/>
            </a:lvl8pPr>
            <a:lvl9pPr marL="17556480" indent="0">
              <a:buNone/>
              <a:defRPr sz="48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6EB37-1473-4ED2-ADC3-054D4E3A1B2C}" type="datetimeFigureOut">
              <a:rPr lang="zh-CN" altLang="en-US" smtClean="0"/>
              <a:t>2022/11/17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9FDE6-DE40-4044-BDBC-FFE3988BE5E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237" y="2194560"/>
            <a:ext cx="14156053" cy="7680960"/>
          </a:xfrm>
        </p:spPr>
        <p:txBody>
          <a:bodyPr anchor="b"/>
          <a:lstStyle>
            <a:lvl1pPr>
              <a:defRPr sz="1536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8659477" y="4739640"/>
            <a:ext cx="22219920" cy="23393400"/>
          </a:xfrm>
        </p:spPr>
        <p:txBody>
          <a:bodyPr/>
          <a:lstStyle>
            <a:lvl1pPr marL="0" indent="0">
              <a:buNone/>
              <a:defRPr sz="15360"/>
            </a:lvl1pPr>
            <a:lvl2pPr marL="2194560" indent="0">
              <a:buNone/>
              <a:defRPr sz="13440"/>
            </a:lvl2pPr>
            <a:lvl3pPr marL="4389120" indent="0">
              <a:buNone/>
              <a:defRPr sz="11520"/>
            </a:lvl3pPr>
            <a:lvl4pPr marL="6583680" indent="0">
              <a:buNone/>
              <a:defRPr sz="9600"/>
            </a:lvl4pPr>
            <a:lvl5pPr marL="8778240" indent="0">
              <a:buNone/>
              <a:defRPr sz="9600"/>
            </a:lvl5pPr>
            <a:lvl6pPr marL="10972800" indent="0">
              <a:buNone/>
              <a:defRPr sz="9600"/>
            </a:lvl6pPr>
            <a:lvl7pPr marL="13167360" indent="0">
              <a:buNone/>
              <a:defRPr sz="9600"/>
            </a:lvl7pPr>
            <a:lvl8pPr marL="15361920" indent="0">
              <a:buNone/>
              <a:defRPr sz="9600"/>
            </a:lvl8pPr>
            <a:lvl9pPr marL="17556480" indent="0">
              <a:buNone/>
              <a:defRPr sz="9600"/>
            </a:lvl9pPr>
          </a:lstStyle>
          <a:p>
            <a:endParaRPr lang="zh-CN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23237" y="9875520"/>
            <a:ext cx="14156053" cy="18295622"/>
          </a:xfrm>
        </p:spPr>
        <p:txBody>
          <a:bodyPr/>
          <a:lstStyle>
            <a:lvl1pPr marL="0" indent="0">
              <a:buNone/>
              <a:defRPr sz="7680"/>
            </a:lvl1pPr>
            <a:lvl2pPr marL="2194560" indent="0">
              <a:buNone/>
              <a:defRPr sz="6720"/>
            </a:lvl2pPr>
            <a:lvl3pPr marL="4389120" indent="0">
              <a:buNone/>
              <a:defRPr sz="5760"/>
            </a:lvl3pPr>
            <a:lvl4pPr marL="6583680" indent="0">
              <a:buNone/>
              <a:defRPr sz="4800"/>
            </a:lvl4pPr>
            <a:lvl5pPr marL="8778240" indent="0">
              <a:buNone/>
              <a:defRPr sz="4800"/>
            </a:lvl5pPr>
            <a:lvl6pPr marL="10972800" indent="0">
              <a:buNone/>
              <a:defRPr sz="4800"/>
            </a:lvl6pPr>
            <a:lvl7pPr marL="13167360" indent="0">
              <a:buNone/>
              <a:defRPr sz="4800"/>
            </a:lvl7pPr>
            <a:lvl8pPr marL="15361920" indent="0">
              <a:buNone/>
              <a:defRPr sz="4800"/>
            </a:lvl8pPr>
            <a:lvl9pPr marL="17556480" indent="0">
              <a:buNone/>
              <a:defRPr sz="48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6EB37-1473-4ED2-ADC3-054D4E3A1B2C}" type="datetimeFigureOut">
              <a:rPr lang="zh-CN" altLang="en-US" smtClean="0"/>
              <a:t>2022/11/17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9FDE6-DE40-4044-BDBC-FFE3988BE5E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17520" y="1752600"/>
            <a:ext cx="37856160" cy="6362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17520" y="8763000"/>
            <a:ext cx="37856160" cy="208864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017520" y="30510480"/>
            <a:ext cx="987552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26EB37-1473-4ED2-ADC3-054D4E3A1B2C}" type="datetimeFigureOut">
              <a:rPr lang="zh-CN" altLang="en-US" smtClean="0"/>
              <a:t>2022/11/17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38960" y="30510480"/>
            <a:ext cx="1481328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0998160" y="30510480"/>
            <a:ext cx="987552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E9FDE6-DE40-4044-BDBC-FFE3988BE5E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4389120" rtl="0" eaLnBrk="1" latinLnBrk="0" hangingPunct="1">
        <a:lnSpc>
          <a:spcPct val="90000"/>
        </a:lnSpc>
        <a:spcBef>
          <a:spcPct val="0"/>
        </a:spcBef>
        <a:buNone/>
        <a:defRPr sz="211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97280" indent="-1097280" algn="l" defTabSz="4389120" rtl="0" eaLnBrk="1" latinLnBrk="0" hangingPunct="1">
        <a:lnSpc>
          <a:spcPct val="90000"/>
        </a:lnSpc>
        <a:spcBef>
          <a:spcPct val="962000"/>
        </a:spcBef>
        <a:buFont typeface="Arial" panose="020B0604020202020204" pitchFamily="34" charset="0"/>
        <a:buChar char="•"/>
        <a:defRPr sz="13440" kern="1200">
          <a:solidFill>
            <a:schemeClr val="tx1"/>
          </a:solidFill>
          <a:latin typeface="+mn-lt"/>
          <a:ea typeface="+mn-ea"/>
          <a:cs typeface="+mn-cs"/>
        </a:defRPr>
      </a:lvl1pPr>
      <a:lvl2pPr marL="3291840" indent="-1097280" algn="l" defTabSz="4389120" rtl="0" eaLnBrk="1" latinLnBrk="0" hangingPunct="1">
        <a:lnSpc>
          <a:spcPct val="90000"/>
        </a:lnSpc>
        <a:spcBef>
          <a:spcPct val="482000"/>
        </a:spcBef>
        <a:buFont typeface="Arial" panose="020B0604020202020204" pitchFamily="34" charset="0"/>
        <a:buChar char="•"/>
        <a:defRPr sz="1152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0" indent="-1097280" algn="l" defTabSz="4389120" rtl="0" eaLnBrk="1" latinLnBrk="0" hangingPunct="1">
        <a:lnSpc>
          <a:spcPct val="90000"/>
        </a:lnSpc>
        <a:spcBef>
          <a:spcPct val="482000"/>
        </a:spcBef>
        <a:buFont typeface="Arial" panose="020B0604020202020204" pitchFamily="34" charset="0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3pPr>
      <a:lvl4pPr marL="7680960" indent="-1097280" algn="l" defTabSz="4389120" rtl="0" eaLnBrk="1" latinLnBrk="0" hangingPunct="1">
        <a:lnSpc>
          <a:spcPct val="90000"/>
        </a:lnSpc>
        <a:spcBef>
          <a:spcPct val="4820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4pPr>
      <a:lvl5pPr marL="9875520" indent="-1097280" algn="l" defTabSz="4389120" rtl="0" eaLnBrk="1" latinLnBrk="0" hangingPunct="1">
        <a:lnSpc>
          <a:spcPct val="90000"/>
        </a:lnSpc>
        <a:spcBef>
          <a:spcPct val="4820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0" indent="-1097280" algn="l" defTabSz="4389120" rtl="0" eaLnBrk="1" latinLnBrk="0" hangingPunct="1">
        <a:lnSpc>
          <a:spcPct val="90000"/>
        </a:lnSpc>
        <a:spcBef>
          <a:spcPct val="4820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6pPr>
      <a:lvl7pPr marL="14264640" indent="-1097280" algn="l" defTabSz="4389120" rtl="0" eaLnBrk="1" latinLnBrk="0" hangingPunct="1">
        <a:lnSpc>
          <a:spcPct val="90000"/>
        </a:lnSpc>
        <a:spcBef>
          <a:spcPct val="4820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7pPr>
      <a:lvl8pPr marL="16459200" indent="-1097280" algn="l" defTabSz="4389120" rtl="0" eaLnBrk="1" latinLnBrk="0" hangingPunct="1">
        <a:lnSpc>
          <a:spcPct val="90000"/>
        </a:lnSpc>
        <a:spcBef>
          <a:spcPct val="4820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8pPr>
      <a:lvl9pPr marL="18653760" indent="-1097280" algn="l" defTabSz="4389120" rtl="0" eaLnBrk="1" latinLnBrk="0" hangingPunct="1">
        <a:lnSpc>
          <a:spcPct val="90000"/>
        </a:lnSpc>
        <a:spcBef>
          <a:spcPct val="4820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1pPr>
      <a:lvl2pPr marL="219456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2pPr>
      <a:lvl3pPr marL="438912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3pPr>
      <a:lvl4pPr marL="658368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4pPr>
      <a:lvl5pPr marL="877824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6pPr>
      <a:lvl7pPr marL="1316736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7pPr>
      <a:lvl8pPr marL="1536192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8pPr>
      <a:lvl9pPr marL="1755648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26" Type="http://schemas.openxmlformats.org/officeDocument/2006/relationships/image" Target="../media/image24.png"/><Relationship Id="rId3" Type="http://schemas.openxmlformats.org/officeDocument/2006/relationships/image" Target="../media/image1.png"/><Relationship Id="rId21" Type="http://schemas.openxmlformats.org/officeDocument/2006/relationships/image" Target="../media/image19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5" Type="http://schemas.openxmlformats.org/officeDocument/2006/relationships/image" Target="../media/image23.png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14.png"/><Relationship Id="rId20" Type="http://schemas.openxmlformats.org/officeDocument/2006/relationships/image" Target="../media/image18.png"/><Relationship Id="rId29" Type="http://schemas.openxmlformats.org/officeDocument/2006/relationships/image" Target="../media/image27.png"/><Relationship Id="rId1" Type="http://schemas.openxmlformats.org/officeDocument/2006/relationships/tags" Target="../tags/tag2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24" Type="http://schemas.openxmlformats.org/officeDocument/2006/relationships/image" Target="../media/image22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23" Type="http://schemas.openxmlformats.org/officeDocument/2006/relationships/image" Target="../media/image21.png"/><Relationship Id="rId28" Type="http://schemas.openxmlformats.org/officeDocument/2006/relationships/image" Target="../media/image26.png"/><Relationship Id="rId10" Type="http://schemas.openxmlformats.org/officeDocument/2006/relationships/image" Target="../media/image8.png"/><Relationship Id="rId19" Type="http://schemas.openxmlformats.org/officeDocument/2006/relationships/image" Target="../media/image17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Relationship Id="rId22" Type="http://schemas.openxmlformats.org/officeDocument/2006/relationships/image" Target="../media/image20.png"/><Relationship Id="rId27" Type="http://schemas.openxmlformats.org/officeDocument/2006/relationships/image" Target="../media/image25.png"/><Relationship Id="rId30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图片 269" descr="overview_00"/>
          <p:cNvPicPr/>
          <p:nvPr/>
        </p:nvPicPr>
        <p:blipFill rotWithShape="1">
          <a:blip r:embed="rId3"/>
          <a:srcRect l="19053" t="54080" r="68643" b="17283"/>
          <a:stretch/>
        </p:blipFill>
        <p:spPr>
          <a:xfrm>
            <a:off x="3710519" y="19754090"/>
            <a:ext cx="3269760" cy="2989554"/>
          </a:xfrm>
          <a:prstGeom prst="rect">
            <a:avLst/>
          </a:prstGeom>
        </p:spPr>
      </p:pic>
      <p:pic>
        <p:nvPicPr>
          <p:cNvPr id="271" name="图片 270" descr="overview_00"/>
          <p:cNvPicPr/>
          <p:nvPr/>
        </p:nvPicPr>
        <p:blipFill rotWithShape="1">
          <a:blip r:embed="rId3"/>
          <a:srcRect l="19053" t="6035" r="68643" b="65328"/>
          <a:stretch/>
        </p:blipFill>
        <p:spPr>
          <a:xfrm>
            <a:off x="3710519" y="14296416"/>
            <a:ext cx="3269760" cy="2989554"/>
          </a:xfrm>
          <a:prstGeom prst="rect">
            <a:avLst/>
          </a:prstGeom>
        </p:spPr>
      </p:pic>
      <p:pic>
        <p:nvPicPr>
          <p:cNvPr id="273" name="图片 272" descr="overview_00"/>
          <p:cNvPicPr>
            <a:picLocks noChangeAspect="1"/>
          </p:cNvPicPr>
          <p:nvPr/>
        </p:nvPicPr>
        <p:blipFill>
          <a:blip r:embed="rId3"/>
          <a:srcRect t="55854" r="80928"/>
          <a:stretch>
            <a:fillRect/>
          </a:stretch>
        </p:blipFill>
        <p:spPr>
          <a:xfrm>
            <a:off x="425358" y="19540260"/>
            <a:ext cx="3507368" cy="3734975"/>
          </a:xfrm>
          <a:prstGeom prst="rect">
            <a:avLst/>
          </a:prstGeom>
        </p:spPr>
      </p:pic>
      <p:sp>
        <p:nvSpPr>
          <p:cNvPr id="274" name="文本框 273"/>
          <p:cNvSpPr txBox="1"/>
          <p:nvPr/>
        </p:nvSpPr>
        <p:spPr>
          <a:xfrm>
            <a:off x="1487800" y="13371910"/>
            <a:ext cx="80183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b="1" dirty="0"/>
              <a:t>Neural Activation</a:t>
            </a:r>
          </a:p>
        </p:txBody>
      </p:sp>
      <p:sp>
        <p:nvSpPr>
          <p:cNvPr id="476" name="文本框 475"/>
          <p:cNvSpPr txBox="1"/>
          <p:nvPr/>
        </p:nvSpPr>
        <p:spPr>
          <a:xfrm>
            <a:off x="2342075" y="22769550"/>
            <a:ext cx="67929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b="1" dirty="0"/>
              <a:t>Kinematic Attributes</a:t>
            </a:r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730AAEDF-EE29-9A72-D41F-3DF00054BF81}"/>
              </a:ext>
            </a:extLst>
          </p:cNvPr>
          <p:cNvGrpSpPr/>
          <p:nvPr/>
        </p:nvGrpSpPr>
        <p:grpSpPr>
          <a:xfrm>
            <a:off x="14589158" y="13428737"/>
            <a:ext cx="7512494" cy="9937013"/>
            <a:chOff x="14735935" y="14180095"/>
            <a:chExt cx="6450662" cy="8532495"/>
          </a:xfrm>
        </p:grpSpPr>
        <p:pic>
          <p:nvPicPr>
            <p:cNvPr id="479" name="图片 478" descr="overview_00"/>
            <p:cNvPicPr>
              <a:picLocks noChangeAspect="1"/>
            </p:cNvPicPr>
            <p:nvPr/>
          </p:nvPicPr>
          <p:blipFill>
            <a:blip r:embed="rId3"/>
            <a:srcRect l="71547" t="47594" r="18632" b="36577"/>
            <a:stretch>
              <a:fillRect/>
            </a:stretch>
          </p:blipFill>
          <p:spPr>
            <a:xfrm>
              <a:off x="15133870" y="21352748"/>
              <a:ext cx="1772676" cy="1242015"/>
            </a:xfrm>
            <a:prstGeom prst="rect">
              <a:avLst/>
            </a:prstGeom>
          </p:spPr>
        </p:pic>
        <p:pic>
          <p:nvPicPr>
            <p:cNvPr id="480" name="图片 479" descr="overview_00"/>
            <p:cNvPicPr>
              <a:picLocks noChangeAspect="1"/>
            </p:cNvPicPr>
            <p:nvPr/>
          </p:nvPicPr>
          <p:blipFill>
            <a:blip r:embed="rId3"/>
            <a:srcRect l="83059" t="47594" r="3416" b="36577"/>
            <a:stretch>
              <a:fillRect/>
            </a:stretch>
          </p:blipFill>
          <p:spPr>
            <a:xfrm>
              <a:off x="16957415" y="21146711"/>
              <a:ext cx="3080452" cy="1565879"/>
            </a:xfrm>
            <a:prstGeom prst="rect">
              <a:avLst/>
            </a:prstGeom>
          </p:spPr>
        </p:pic>
        <p:pic>
          <p:nvPicPr>
            <p:cNvPr id="481" name="图片 480" descr="Untitled"/>
            <p:cNvPicPr>
              <a:picLocks noChangeAspect="1"/>
            </p:cNvPicPr>
            <p:nvPr/>
          </p:nvPicPr>
          <p:blipFill>
            <a:blip r:embed="rId4"/>
            <a:srcRect l="5056" t="10430" r="66504" b="36233"/>
            <a:stretch>
              <a:fillRect/>
            </a:stretch>
          </p:blipFill>
          <p:spPr>
            <a:xfrm rot="180000">
              <a:off x="15354730" y="17575194"/>
              <a:ext cx="5459689" cy="4027374"/>
            </a:xfrm>
            <a:prstGeom prst="rect">
              <a:avLst/>
            </a:prstGeom>
          </p:spPr>
        </p:pic>
        <p:sp>
          <p:nvSpPr>
            <p:cNvPr id="484" name="矩形 483"/>
            <p:cNvSpPr/>
            <p:nvPr/>
          </p:nvSpPr>
          <p:spPr>
            <a:xfrm>
              <a:off x="15091372" y="17439338"/>
              <a:ext cx="3516377" cy="18195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485" name="图片 484" descr="overview_00"/>
            <p:cNvPicPr>
              <a:picLocks noChangeAspect="1"/>
            </p:cNvPicPr>
            <p:nvPr/>
          </p:nvPicPr>
          <p:blipFill>
            <a:blip r:embed="rId3"/>
            <a:srcRect l="79090" r="9899" b="84309"/>
            <a:stretch>
              <a:fillRect/>
            </a:stretch>
          </p:blipFill>
          <p:spPr>
            <a:xfrm>
              <a:off x="14735935" y="17062677"/>
              <a:ext cx="2578204" cy="1596141"/>
            </a:xfrm>
            <a:prstGeom prst="rect">
              <a:avLst/>
            </a:prstGeom>
          </p:spPr>
        </p:pic>
        <p:pic>
          <p:nvPicPr>
            <p:cNvPr id="490" name="图片 489" descr="overview_00"/>
            <p:cNvPicPr>
              <a:picLocks noChangeAspect="1"/>
            </p:cNvPicPr>
            <p:nvPr/>
          </p:nvPicPr>
          <p:blipFill>
            <a:blip r:embed="rId3"/>
            <a:srcRect l="72020" t="13972" r="19529" b="72707"/>
            <a:stretch>
              <a:fillRect/>
            </a:stretch>
          </p:blipFill>
          <p:spPr>
            <a:xfrm>
              <a:off x="15227236" y="18686504"/>
              <a:ext cx="1524772" cy="1043705"/>
            </a:xfrm>
            <a:prstGeom prst="rect">
              <a:avLst/>
            </a:prstGeom>
          </p:spPr>
        </p:pic>
        <p:pic>
          <p:nvPicPr>
            <p:cNvPr id="491" name="图片 490" descr="overview_00"/>
            <p:cNvPicPr>
              <a:picLocks noChangeAspect="1"/>
            </p:cNvPicPr>
            <p:nvPr/>
          </p:nvPicPr>
          <p:blipFill>
            <a:blip r:embed="rId3"/>
            <a:srcRect l="82891" t="17875" r="13077" b="74659"/>
            <a:stretch>
              <a:fillRect/>
            </a:stretch>
          </p:blipFill>
          <p:spPr>
            <a:xfrm>
              <a:off x="16907834" y="18902199"/>
              <a:ext cx="916924" cy="739801"/>
            </a:xfrm>
            <a:prstGeom prst="rect">
              <a:avLst/>
            </a:prstGeom>
          </p:spPr>
        </p:pic>
        <p:sp>
          <p:nvSpPr>
            <p:cNvPr id="494" name="矩形 493"/>
            <p:cNvSpPr/>
            <p:nvPr/>
          </p:nvSpPr>
          <p:spPr>
            <a:xfrm>
              <a:off x="17569770" y="16483843"/>
              <a:ext cx="3616827" cy="13295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495" name="图片 494" descr="overview_00"/>
            <p:cNvPicPr>
              <a:picLocks noChangeAspect="1"/>
            </p:cNvPicPr>
            <p:nvPr/>
          </p:nvPicPr>
          <p:blipFill>
            <a:blip r:embed="rId3"/>
            <a:srcRect l="83304" t="91141" r="6930" b="1880"/>
            <a:stretch>
              <a:fillRect/>
            </a:stretch>
          </p:blipFill>
          <p:spPr>
            <a:xfrm>
              <a:off x="16988966" y="16273299"/>
              <a:ext cx="2390827" cy="786159"/>
            </a:xfrm>
            <a:prstGeom prst="rect">
              <a:avLst/>
            </a:prstGeom>
          </p:spPr>
        </p:pic>
        <p:pic>
          <p:nvPicPr>
            <p:cNvPr id="498" name="图片 497" descr="overview_00"/>
            <p:cNvPicPr>
              <a:picLocks noChangeAspect="1"/>
            </p:cNvPicPr>
            <p:nvPr/>
          </p:nvPicPr>
          <p:blipFill>
            <a:blip r:embed="rId3"/>
            <a:srcRect l="71515" t="68916" b="13970"/>
            <a:stretch>
              <a:fillRect/>
            </a:stretch>
          </p:blipFill>
          <p:spPr>
            <a:xfrm>
              <a:off x="15097811" y="14180095"/>
              <a:ext cx="5870502" cy="1621895"/>
            </a:xfrm>
            <a:prstGeom prst="rect">
              <a:avLst/>
            </a:prstGeom>
          </p:spPr>
        </p:pic>
        <p:pic>
          <p:nvPicPr>
            <p:cNvPr id="499" name="图片 498" descr="overview_00"/>
            <p:cNvPicPr>
              <a:picLocks noChangeAspect="1"/>
            </p:cNvPicPr>
            <p:nvPr/>
          </p:nvPicPr>
          <p:blipFill>
            <a:blip r:embed="rId3"/>
            <a:srcRect l="72118" t="86169" r="19336" b="1255"/>
            <a:stretch>
              <a:fillRect/>
            </a:stretch>
          </p:blipFill>
          <p:spPr>
            <a:xfrm>
              <a:off x="15245266" y="15861226"/>
              <a:ext cx="1659349" cy="1123544"/>
            </a:xfrm>
            <a:prstGeom prst="rect">
              <a:avLst/>
            </a:prstGeom>
          </p:spPr>
        </p:pic>
        <p:sp>
          <p:nvSpPr>
            <p:cNvPr id="507" name="左大括号 506"/>
            <p:cNvSpPr/>
            <p:nvPr/>
          </p:nvSpPr>
          <p:spPr>
            <a:xfrm>
              <a:off x="14786473" y="14261222"/>
              <a:ext cx="421759" cy="8333541"/>
            </a:xfrm>
            <a:prstGeom prst="lef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pic>
        <p:nvPicPr>
          <p:cNvPr id="6" name="Picture 5" descr="Qr code&#10;&#10;Description automatically generated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42323" y="26491"/>
            <a:ext cx="3498078" cy="349807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000712" y="196596"/>
            <a:ext cx="31892064" cy="33609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0800" b="1" dirty="0">
                <a:latin typeface="Arial" panose="020B0604020202020204" pitchFamily="34" charset="0"/>
                <a:cs typeface="Arial" panose="020B0604020202020204" pitchFamily="34" charset="0"/>
              </a:rPr>
              <a:t>Human-AI Shared Control via Policy Dissection</a:t>
            </a:r>
          </a:p>
          <a:p>
            <a:pPr algn="ctr"/>
            <a:r>
              <a:rPr lang="en-US" altLang="zh-CN" sz="72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ctr"/>
            <a:r>
              <a:rPr lang="en-US" altLang="zh-CN" sz="4800" b="1" dirty="0"/>
              <a:t>Quanyi Li</a:t>
            </a:r>
            <a:r>
              <a:rPr lang="en-US" altLang="zh-CN" sz="4800" b="1" baseline="30000" dirty="0"/>
              <a:t>1,2</a:t>
            </a:r>
            <a:r>
              <a:rPr lang="en-US" altLang="zh-CN" sz="4800" b="1" dirty="0"/>
              <a:t>, Zhenghao Peng</a:t>
            </a:r>
            <a:r>
              <a:rPr lang="en-US" altLang="zh-CN" sz="4800" b="1" baseline="30000" dirty="0"/>
              <a:t>4</a:t>
            </a:r>
            <a:r>
              <a:rPr lang="en-US" altLang="zh-CN" sz="4800" b="1" dirty="0"/>
              <a:t>, Haibin Wu</a:t>
            </a:r>
            <a:r>
              <a:rPr lang="en-US" altLang="zh-CN" sz="4800" b="1" baseline="30000" dirty="0"/>
              <a:t>2</a:t>
            </a:r>
            <a:r>
              <a:rPr lang="en-US" altLang="zh-CN" sz="4800" b="1" dirty="0"/>
              <a:t>, Lan Feng</a:t>
            </a:r>
            <a:r>
              <a:rPr lang="en-US" altLang="zh-CN" sz="4800" b="1" baseline="30000" dirty="0"/>
              <a:t>3</a:t>
            </a:r>
            <a:r>
              <a:rPr lang="en-US" altLang="zh-CN" sz="4800" b="1" dirty="0"/>
              <a:t>, </a:t>
            </a:r>
            <a:r>
              <a:rPr lang="en-US" altLang="zh-CN" sz="4800" b="1" u="sng" dirty="0"/>
              <a:t>Bolei Zhou</a:t>
            </a:r>
            <a:r>
              <a:rPr lang="en-US" altLang="zh-CN" sz="4800" b="1" u="sng" baseline="30000" dirty="0"/>
              <a:t>4</a:t>
            </a:r>
            <a:r>
              <a:rPr lang="en-US" altLang="zh-CN" sz="4800" b="1" u="sng" dirty="0"/>
              <a:t> </a:t>
            </a:r>
          </a:p>
          <a:p>
            <a:pPr algn="ctr"/>
            <a:r>
              <a:rPr lang="en-US" altLang="zh-CN" sz="4320" b="1" baseline="30000" dirty="0"/>
              <a:t>1</a:t>
            </a:r>
            <a:r>
              <a:rPr lang="en-US" altLang="zh-CN" sz="4320" b="1" dirty="0"/>
              <a:t>University of Edinburgh, </a:t>
            </a:r>
            <a:r>
              <a:rPr lang="en-US" altLang="zh-CN" sz="4320" b="1" baseline="30000" dirty="0"/>
              <a:t>2</a:t>
            </a:r>
            <a:r>
              <a:rPr lang="en-US" altLang="zh-CN" sz="4320" b="1" dirty="0"/>
              <a:t>Centre for Perceptual and Interactive Intelligence, </a:t>
            </a:r>
            <a:r>
              <a:rPr lang="en-US" altLang="zh-CN" sz="4320" b="1" baseline="30000" dirty="0"/>
              <a:t>3</a:t>
            </a:r>
            <a:r>
              <a:rPr lang="en-US" altLang="zh-CN" sz="4320" b="1" dirty="0"/>
              <a:t>ETH Zurich, </a:t>
            </a:r>
            <a:r>
              <a:rPr lang="en-US" altLang="zh-CN" sz="4320" b="1" baseline="30000" dirty="0"/>
              <a:t>4</a:t>
            </a:r>
            <a:r>
              <a:rPr lang="en-US" altLang="zh-CN" sz="4320" b="1" dirty="0"/>
              <a:t>University of California, Los Angeles</a:t>
            </a:r>
            <a:endParaRPr lang="zh-CN" altLang="en-US" sz="432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0" name="文本框 469"/>
          <p:cNvSpPr txBox="1"/>
          <p:nvPr/>
        </p:nvSpPr>
        <p:spPr>
          <a:xfrm>
            <a:off x="22254470" y="3891040"/>
            <a:ext cx="10480358" cy="71711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500" b="1" dirty="0">
                <a:solidFill>
                  <a:srgbClr val="2774AE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Experiments</a:t>
            </a:r>
            <a:endParaRPr lang="en-US" altLang="zh-CN" sz="1000" b="1" dirty="0">
              <a:solidFill>
                <a:srgbClr val="2774AE"/>
              </a:solidFill>
            </a:endParaRPr>
          </a:p>
          <a:p>
            <a:pPr indent="0">
              <a:buClr>
                <a:srgbClr val="000000"/>
              </a:buClr>
              <a:buSzPct val="50000"/>
              <a:buFont typeface="Wingdings" panose="05000000000000000000" charset="0"/>
              <a:buNone/>
            </a:pPr>
            <a:r>
              <a:rPr lang="en-US" altLang="zh-CN" sz="6000" b="1" u="sng" dirty="0"/>
              <a:t>Bipedal Cassie Robot</a:t>
            </a:r>
          </a:p>
          <a:p>
            <a:pPr indent="0">
              <a:buClr>
                <a:srgbClr val="000000"/>
              </a:buClr>
              <a:buSzPct val="50000"/>
              <a:buFont typeface="Wingdings" panose="05000000000000000000" charset="0"/>
              <a:buChar char="l"/>
            </a:pPr>
            <a:endParaRPr lang="en-US" altLang="zh-CN" sz="6000" b="1" dirty="0">
              <a:solidFill>
                <a:srgbClr val="2774AE"/>
              </a:solidFill>
            </a:endParaRPr>
          </a:p>
          <a:p>
            <a:pPr indent="0">
              <a:buClr>
                <a:srgbClr val="000000"/>
              </a:buClr>
              <a:buSzPct val="50000"/>
              <a:buFont typeface="Wingdings" panose="05000000000000000000" charset="0"/>
              <a:buChar char="l"/>
            </a:pPr>
            <a:endParaRPr lang="en-US" altLang="zh-CN" sz="6000" b="1" dirty="0">
              <a:solidFill>
                <a:srgbClr val="2774AE"/>
              </a:solidFill>
            </a:endParaRPr>
          </a:p>
          <a:p>
            <a:pPr indent="0">
              <a:buClr>
                <a:srgbClr val="000000"/>
              </a:buClr>
              <a:buSzPct val="50000"/>
              <a:buFont typeface="Wingdings" panose="05000000000000000000" charset="0"/>
              <a:buChar char="l"/>
            </a:pPr>
            <a:endParaRPr lang="en-US" altLang="zh-CN" sz="6000" b="1" dirty="0">
              <a:solidFill>
                <a:srgbClr val="2774AE"/>
              </a:solidFill>
            </a:endParaRPr>
          </a:p>
          <a:p>
            <a:pPr indent="0">
              <a:buClr>
                <a:srgbClr val="000000"/>
              </a:buClr>
              <a:buSzPct val="50000"/>
              <a:buFont typeface="Wingdings" panose="05000000000000000000" charset="0"/>
              <a:buChar char="l"/>
            </a:pPr>
            <a:endParaRPr lang="en-US" altLang="zh-CN" sz="6000" b="1" dirty="0">
              <a:solidFill>
                <a:srgbClr val="2774AE"/>
              </a:solidFill>
            </a:endParaRPr>
          </a:p>
          <a:p>
            <a:pPr indent="0">
              <a:buClr>
                <a:srgbClr val="000000"/>
              </a:buClr>
              <a:buSzPct val="50000"/>
              <a:buFont typeface="Wingdings" panose="05000000000000000000" charset="0"/>
              <a:buChar char="l"/>
            </a:pPr>
            <a:endParaRPr lang="en-US" altLang="zh-CN" sz="6000" b="1" dirty="0">
              <a:solidFill>
                <a:srgbClr val="2774AE"/>
              </a:solidFill>
            </a:endParaRPr>
          </a:p>
        </p:txBody>
      </p:sp>
      <p:pic>
        <p:nvPicPr>
          <p:cNvPr id="1036" name="Picture 12" descr="University of Edinburgh - Wikipedia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99315" y="633935"/>
            <a:ext cx="2694623" cy="2714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46" name="直接连接符 445"/>
          <p:cNvCxnSpPr/>
          <p:nvPr/>
        </p:nvCxnSpPr>
        <p:spPr>
          <a:xfrm>
            <a:off x="0" y="3928110"/>
            <a:ext cx="43891200" cy="0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7" name="直接连接符 446"/>
          <p:cNvCxnSpPr/>
          <p:nvPr/>
        </p:nvCxnSpPr>
        <p:spPr>
          <a:xfrm>
            <a:off x="22184360" y="3928110"/>
            <a:ext cx="0" cy="29015999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96" name="图片 49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5260" y="1007110"/>
            <a:ext cx="5834380" cy="19145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04" name="文本框 503"/>
          <p:cNvSpPr txBox="1"/>
          <p:nvPr/>
        </p:nvSpPr>
        <p:spPr>
          <a:xfrm>
            <a:off x="22273146" y="17893504"/>
            <a:ext cx="208775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6000" b="1" u="sng" dirty="0">
                <a:sym typeface="+mn-ea"/>
              </a:rPr>
              <a:t>Human-AI Shared Control for Task Generalization</a:t>
            </a:r>
            <a:endParaRPr lang="en-US" altLang="zh-CN" sz="3000" b="1" u="sng" dirty="0">
              <a:sym typeface="+mn-ea"/>
            </a:endParaRPr>
          </a:p>
        </p:txBody>
      </p:sp>
      <p:graphicFrame>
        <p:nvGraphicFramePr>
          <p:cNvPr id="2" name="表格 1"/>
          <p:cNvGraphicFramePr/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428000230"/>
              </p:ext>
            </p:extLst>
          </p:nvPr>
        </p:nvGraphicFramePr>
        <p:xfrm>
          <a:off x="36563617" y="19312664"/>
          <a:ext cx="7073265" cy="4961257"/>
        </p:xfrm>
        <a:graphic>
          <a:graphicData uri="http://schemas.openxmlformats.org/drawingml/2006/table">
            <a:tbl>
              <a:tblPr firstRow="1" bandRow="1">
                <a:effectLst>
                  <a:outerShdw blurRad="101600" dist="12700" sx="101000" sy="101000" algn="ctr" rotWithShape="0">
                    <a:prstClr val="black">
                      <a:alpha val="20000"/>
                    </a:prstClr>
                  </a:outerShdw>
                </a:effectLst>
                <a:tableStyleId>{5C22544A-7EE6-4342-B048-85BDC9FD1C3A}</a:tableStyleId>
              </a:tblPr>
              <a:tblGrid>
                <a:gridCol w="54079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653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80493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buNone/>
                      </a:pPr>
                      <a:r>
                        <a:rPr lang="en-US" altLang="zh-CN" sz="3000" dirty="0"/>
                        <a:t>Setting</a:t>
                      </a:r>
                    </a:p>
                  </a:txBody>
                  <a:tcPr anchor="ctr">
                    <a:solidFill>
                      <a:srgbClr val="2774A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buNone/>
                      </a:pPr>
                      <a:r>
                        <a:rPr lang="en-US" altLang="zh-CN" sz="3000" dirty="0"/>
                        <a:t>Reward</a:t>
                      </a:r>
                    </a:p>
                  </a:txBody>
                  <a:tcPr anchor="ctr">
                    <a:solidFill>
                      <a:srgbClr val="2774A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80493"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buNone/>
                      </a:pPr>
                      <a:r>
                        <a:rPr lang="en-US" altLang="zh-CN" sz="3400" b="1" dirty="0"/>
                        <a:t>Agent in Training Env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buNone/>
                      </a:pPr>
                      <a:r>
                        <a:rPr lang="en-US" altLang="zh-CN" sz="3400" b="1" dirty="0"/>
                        <a:t>448.32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80493">
                <a:tc>
                  <a:txBody>
                    <a:bodyPr/>
                    <a:lstStyle/>
                    <a:p>
                      <a:pPr algn="ctr">
                        <a:lnSpc>
                          <a:spcPct val="140000"/>
                        </a:lnSpc>
                        <a:buNone/>
                      </a:pPr>
                      <a:r>
                        <a:rPr lang="en-US" altLang="zh-CN" sz="3400" b="1" dirty="0"/>
                        <a:t>Agent in Test Env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buNone/>
                      </a:pPr>
                      <a:r>
                        <a:rPr lang="en-US" altLang="zh-CN" sz="3400" b="1" dirty="0"/>
                        <a:t>18.23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80493">
                <a:tc>
                  <a:txBody>
                    <a:bodyPr/>
                    <a:lstStyle/>
                    <a:p>
                      <a:pPr algn="ctr">
                        <a:lnSpc>
                          <a:spcPct val="140000"/>
                        </a:lnSpc>
                        <a:buNone/>
                      </a:pPr>
                      <a:r>
                        <a:rPr lang="en-US" altLang="zh-CN" sz="3400" b="1" dirty="0" err="1"/>
                        <a:t>Agent+Human</a:t>
                      </a:r>
                      <a:r>
                        <a:rPr lang="en-US" altLang="zh-CN" sz="3400" b="1" dirty="0"/>
                        <a:t> in Test Env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40000"/>
                        </a:lnSpc>
                        <a:buNone/>
                      </a:pPr>
                      <a:r>
                        <a:rPr lang="en-US" altLang="zh-CN" sz="3400" b="1" dirty="0"/>
                        <a:t>413.93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39285">
                <a:tc>
                  <a:txBody>
                    <a:bodyPr/>
                    <a:lstStyle/>
                    <a:p>
                      <a:pPr marL="0" marR="0" lvl="0" indent="0" algn="ctr" defTabSz="438912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3400" b="1" dirty="0"/>
                        <a:t>Agent Trained in Test Env</a:t>
                      </a:r>
                      <a:endParaRPr lang="en-US" altLang="zh-CN" sz="2000" dirty="0">
                        <a:sym typeface="+mn-ea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buNone/>
                      </a:pPr>
                      <a:r>
                        <a:rPr lang="en-US" altLang="zh-CN" sz="3400" b="1" dirty="0"/>
                        <a:t>445.47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528" name="组合 527"/>
          <p:cNvGrpSpPr/>
          <p:nvPr/>
        </p:nvGrpSpPr>
        <p:grpSpPr>
          <a:xfrm>
            <a:off x="22584410" y="19323685"/>
            <a:ext cx="13813790" cy="5727700"/>
            <a:chOff x="35614" y="24218"/>
            <a:chExt cx="21754" cy="9020"/>
          </a:xfrm>
        </p:grpSpPr>
        <p:pic>
          <p:nvPicPr>
            <p:cNvPr id="500" name="图片 499"/>
            <p:cNvPicPr>
              <a:picLocks noChangeAspect="1"/>
            </p:cNvPicPr>
            <p:nvPr/>
          </p:nvPicPr>
          <p:blipFill>
            <a:blip r:embed="rId8">
              <a:lum contrast="-36000"/>
            </a:blip>
            <a:srcRect l="4951" t="4489" r="6327" b="25520"/>
            <a:stretch>
              <a:fillRect/>
            </a:stretch>
          </p:blipFill>
          <p:spPr>
            <a:xfrm>
              <a:off x="35614" y="24236"/>
              <a:ext cx="10387" cy="7795"/>
            </a:xfrm>
            <a:prstGeom prst="rect">
              <a:avLst/>
            </a:prstGeom>
            <a:effectLst>
              <a:outerShdw blurRad="101600" dist="12700" sx="101000" sy="101000" algn="ctr" rotWithShape="0">
                <a:prstClr val="black">
                  <a:alpha val="20000"/>
                </a:prstClr>
              </a:outerShdw>
            </a:effectLst>
          </p:spPr>
        </p:pic>
        <p:sp>
          <p:nvSpPr>
            <p:cNvPr id="502" name="文本框 501"/>
            <p:cNvSpPr txBox="1">
              <a:spLocks noChangeAspect="1"/>
            </p:cNvSpPr>
            <p:nvPr/>
          </p:nvSpPr>
          <p:spPr>
            <a:xfrm>
              <a:off x="35865" y="31905"/>
              <a:ext cx="10710" cy="12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500" dirty="0"/>
                <a:t>Training Environment</a:t>
              </a:r>
            </a:p>
          </p:txBody>
        </p:sp>
        <p:sp>
          <p:nvSpPr>
            <p:cNvPr id="503" name="文本框 502"/>
            <p:cNvSpPr txBox="1">
              <a:spLocks noChangeAspect="1"/>
            </p:cNvSpPr>
            <p:nvPr/>
          </p:nvSpPr>
          <p:spPr>
            <a:xfrm>
              <a:off x="46977" y="32002"/>
              <a:ext cx="9077" cy="12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500" dirty="0"/>
                <a:t>Test Environment</a:t>
              </a:r>
            </a:p>
          </p:txBody>
        </p:sp>
        <p:grpSp>
          <p:nvGrpSpPr>
            <p:cNvPr id="506" name="组合 505"/>
            <p:cNvGrpSpPr/>
            <p:nvPr/>
          </p:nvGrpSpPr>
          <p:grpSpPr>
            <a:xfrm>
              <a:off x="46606" y="24218"/>
              <a:ext cx="10762" cy="8011"/>
              <a:chOff x="48657" y="23730"/>
              <a:chExt cx="10762" cy="8011"/>
            </a:xfrm>
          </p:grpSpPr>
          <p:pic>
            <p:nvPicPr>
              <p:cNvPr id="501" name="图片 500"/>
              <p:cNvPicPr>
                <a:picLocks noChangeAspect="1"/>
              </p:cNvPicPr>
              <p:nvPr/>
            </p:nvPicPr>
            <p:blipFill>
              <a:blip r:embed="rId9">
                <a:lum contrast="-36000"/>
              </a:blip>
              <a:srcRect l="7909" t="4805" r="3370" b="25204"/>
              <a:stretch>
                <a:fillRect/>
              </a:stretch>
            </p:blipFill>
            <p:spPr>
              <a:xfrm>
                <a:off x="48657" y="23730"/>
                <a:ext cx="10412" cy="7813"/>
              </a:xfrm>
              <a:prstGeom prst="rect">
                <a:avLst/>
              </a:prstGeom>
              <a:effectLst>
                <a:outerShdw blurRad="101600" dist="12700" sx="101000" sy="101000" algn="ctr" rotWithShape="0">
                  <a:prstClr val="black">
                    <a:alpha val="20000"/>
                  </a:prstClr>
                </a:outerShdw>
              </a:effectLst>
            </p:spPr>
          </p:pic>
          <p:pic>
            <p:nvPicPr>
              <p:cNvPr id="505" name="图片 504"/>
              <p:cNvPicPr>
                <a:picLocks noChangeAspect="1"/>
              </p:cNvPicPr>
              <p:nvPr/>
            </p:nvPicPr>
            <p:blipFill>
              <a:blip r:embed="rId10"/>
              <a:srcRect t="19299"/>
              <a:stretch>
                <a:fillRect/>
              </a:stretch>
            </p:blipFill>
            <p:spPr>
              <a:xfrm>
                <a:off x="56211" y="27948"/>
                <a:ext cx="3208" cy="3793"/>
              </a:xfrm>
              <a:prstGeom prst="rect">
                <a:avLst/>
              </a:prstGeom>
            </p:spPr>
          </p:pic>
        </p:grpSp>
      </p:grpSp>
      <p:sp>
        <p:nvSpPr>
          <p:cNvPr id="63" name="文本框 62"/>
          <p:cNvSpPr txBox="1"/>
          <p:nvPr/>
        </p:nvSpPr>
        <p:spPr>
          <a:xfrm>
            <a:off x="32133540" y="17590770"/>
            <a:ext cx="1901190" cy="370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/>
          </a:p>
        </p:txBody>
      </p:sp>
      <p:grpSp>
        <p:nvGrpSpPr>
          <p:cNvPr id="52" name="组合 51"/>
          <p:cNvGrpSpPr/>
          <p:nvPr/>
        </p:nvGrpSpPr>
        <p:grpSpPr>
          <a:xfrm>
            <a:off x="27889517" y="14060476"/>
            <a:ext cx="15955645" cy="2619375"/>
            <a:chOff x="43722" y="24616"/>
            <a:chExt cx="25127" cy="4125"/>
          </a:xfrm>
        </p:grpSpPr>
        <p:grpSp>
          <p:nvGrpSpPr>
            <p:cNvPr id="15" name="组合 14"/>
            <p:cNvGrpSpPr/>
            <p:nvPr/>
          </p:nvGrpSpPr>
          <p:grpSpPr>
            <a:xfrm>
              <a:off x="60404" y="24616"/>
              <a:ext cx="8445" cy="4125"/>
              <a:chOff x="60120" y="24616"/>
              <a:chExt cx="8445" cy="4125"/>
            </a:xfrm>
          </p:grpSpPr>
          <p:pic>
            <p:nvPicPr>
              <p:cNvPr id="511" name="图片 510"/>
              <p:cNvPicPr>
                <a:picLocks noChangeAspect="1"/>
              </p:cNvPicPr>
              <p:nvPr/>
            </p:nvPicPr>
            <p:blipFill>
              <a:blip r:embed="rId11"/>
              <a:srcRect t="13140"/>
              <a:stretch>
                <a:fillRect/>
              </a:stretch>
            </p:blipFill>
            <p:spPr>
              <a:xfrm>
                <a:off x="60120" y="24616"/>
                <a:ext cx="8445" cy="4125"/>
              </a:xfrm>
              <a:prstGeom prst="rect">
                <a:avLst/>
              </a:prstGeom>
            </p:spPr>
          </p:pic>
          <p:pic>
            <p:nvPicPr>
              <p:cNvPr id="524" name="图片 523"/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5217" y="26785"/>
                <a:ext cx="3196" cy="1802"/>
              </a:xfrm>
              <a:prstGeom prst="rect">
                <a:avLst/>
              </a:prstGeom>
            </p:spPr>
          </p:pic>
        </p:grpSp>
        <p:grpSp>
          <p:nvGrpSpPr>
            <p:cNvPr id="18" name="组合 17"/>
            <p:cNvGrpSpPr/>
            <p:nvPr/>
          </p:nvGrpSpPr>
          <p:grpSpPr>
            <a:xfrm>
              <a:off x="43722" y="24619"/>
              <a:ext cx="8445" cy="4122"/>
              <a:chOff x="43832" y="24619"/>
              <a:chExt cx="8445" cy="4122"/>
            </a:xfrm>
          </p:grpSpPr>
          <p:pic>
            <p:nvPicPr>
              <p:cNvPr id="512" name="图片 511"/>
              <p:cNvPicPr>
                <a:picLocks noChangeAspect="1"/>
              </p:cNvPicPr>
              <p:nvPr/>
            </p:nvPicPr>
            <p:blipFill>
              <a:blip r:embed="rId13"/>
              <a:srcRect t="13203"/>
              <a:stretch>
                <a:fillRect/>
              </a:stretch>
            </p:blipFill>
            <p:spPr>
              <a:xfrm>
                <a:off x="43832" y="24619"/>
                <a:ext cx="8445" cy="4122"/>
              </a:xfrm>
              <a:prstGeom prst="rect">
                <a:avLst/>
              </a:prstGeom>
            </p:spPr>
          </p:pic>
          <p:pic>
            <p:nvPicPr>
              <p:cNvPr id="525" name="图片 524"/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8829" y="26784"/>
                <a:ext cx="3200" cy="1797"/>
              </a:xfrm>
              <a:prstGeom prst="rect">
                <a:avLst/>
              </a:prstGeom>
            </p:spPr>
          </p:pic>
        </p:grpSp>
        <p:grpSp>
          <p:nvGrpSpPr>
            <p:cNvPr id="19" name="组合 18"/>
            <p:cNvGrpSpPr/>
            <p:nvPr/>
          </p:nvGrpSpPr>
          <p:grpSpPr>
            <a:xfrm>
              <a:off x="52081" y="24616"/>
              <a:ext cx="8408" cy="4115"/>
              <a:chOff x="51959" y="24616"/>
              <a:chExt cx="8408" cy="4115"/>
            </a:xfrm>
          </p:grpSpPr>
          <p:pic>
            <p:nvPicPr>
              <p:cNvPr id="510" name="图片 509"/>
              <p:cNvPicPr>
                <a:picLocks noChangeAspect="1"/>
              </p:cNvPicPr>
              <p:nvPr/>
            </p:nvPicPr>
            <p:blipFill>
              <a:blip r:embed="rId15"/>
              <a:srcRect t="12984"/>
              <a:stretch>
                <a:fillRect/>
              </a:stretch>
            </p:blipFill>
            <p:spPr>
              <a:xfrm>
                <a:off x="51959" y="24616"/>
                <a:ext cx="8408" cy="4115"/>
              </a:xfrm>
              <a:prstGeom prst="rect">
                <a:avLst/>
              </a:prstGeom>
            </p:spPr>
          </p:pic>
          <p:pic>
            <p:nvPicPr>
              <p:cNvPr id="530" name="图片 529"/>
              <p:cNvPicPr>
                <a:picLocks noChangeAspect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7042" y="26779"/>
                <a:ext cx="3237" cy="1830"/>
              </a:xfrm>
              <a:prstGeom prst="rect">
                <a:avLst/>
              </a:prstGeom>
            </p:spPr>
          </p:pic>
        </p:grpSp>
      </p:grpSp>
      <p:grpSp>
        <p:nvGrpSpPr>
          <p:cNvPr id="67" name="组合 66"/>
          <p:cNvGrpSpPr/>
          <p:nvPr/>
        </p:nvGrpSpPr>
        <p:grpSpPr>
          <a:xfrm>
            <a:off x="22310358" y="4649098"/>
            <a:ext cx="21214715" cy="12272909"/>
            <a:chOff x="35239" y="10644"/>
            <a:chExt cx="33409" cy="19327"/>
          </a:xfrm>
        </p:grpSpPr>
        <p:grpSp>
          <p:nvGrpSpPr>
            <p:cNvPr id="49" name="组合 48"/>
            <p:cNvGrpSpPr/>
            <p:nvPr/>
          </p:nvGrpSpPr>
          <p:grpSpPr>
            <a:xfrm>
              <a:off x="35239" y="12196"/>
              <a:ext cx="33409" cy="17775"/>
              <a:chOff x="35239" y="11092"/>
              <a:chExt cx="33409" cy="17775"/>
            </a:xfrm>
          </p:grpSpPr>
          <p:grpSp>
            <p:nvGrpSpPr>
              <p:cNvPr id="41" name="组合 40"/>
              <p:cNvGrpSpPr>
                <a:grpSpLocks noChangeAspect="1"/>
              </p:cNvGrpSpPr>
              <p:nvPr/>
            </p:nvGrpSpPr>
            <p:grpSpPr>
              <a:xfrm>
                <a:off x="51946" y="11092"/>
                <a:ext cx="16702" cy="11545"/>
                <a:chOff x="50240" y="11092"/>
                <a:chExt cx="18408" cy="12724"/>
              </a:xfrm>
            </p:grpSpPr>
            <p:grpSp>
              <p:nvGrpSpPr>
                <p:cNvPr id="30" name="组合 29"/>
                <p:cNvGrpSpPr>
                  <a:grpSpLocks noChangeAspect="1"/>
                </p:cNvGrpSpPr>
                <p:nvPr/>
              </p:nvGrpSpPr>
              <p:grpSpPr>
                <a:xfrm>
                  <a:off x="50240" y="11092"/>
                  <a:ext cx="18408" cy="12664"/>
                  <a:chOff x="85756" y="13289"/>
                  <a:chExt cx="23490" cy="16160"/>
                </a:xfrm>
                <a:effectLst>
                  <a:outerShdw blurRad="63500" dist="12700" sx="101000" sy="101000" algn="ctr" rotWithShape="0">
                    <a:prstClr val="black">
                      <a:alpha val="30000"/>
                    </a:prstClr>
                  </a:outerShdw>
                </a:effectLst>
              </p:grpSpPr>
              <p:grpSp>
                <p:nvGrpSpPr>
                  <p:cNvPr id="29" name="组合 28"/>
                  <p:cNvGrpSpPr/>
                  <p:nvPr/>
                </p:nvGrpSpPr>
                <p:grpSpPr>
                  <a:xfrm>
                    <a:off x="85756" y="13289"/>
                    <a:ext cx="23490" cy="7897"/>
                    <a:chOff x="85756" y="13289"/>
                    <a:chExt cx="23490" cy="7897"/>
                  </a:xfrm>
                </p:grpSpPr>
                <p:pic>
                  <p:nvPicPr>
                    <p:cNvPr id="20" name="图片 19"/>
                    <p:cNvPicPr>
                      <a:picLocks noChangeAspect="1"/>
                    </p:cNvPicPr>
                    <p:nvPr/>
                  </p:nvPicPr>
                  <p:blipFill>
                    <a:blip r:embed="rId17"/>
                    <a:srcRect r="45475"/>
                    <a:stretch>
                      <a:fillRect/>
                    </a:stretch>
                  </p:blipFill>
                  <p:spPr>
                    <a:xfrm>
                      <a:off x="93673" y="13289"/>
                      <a:ext cx="7656" cy="7897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21" name="图片 20"/>
                    <p:cNvPicPr>
                      <a:picLocks noChangeAspect="1"/>
                    </p:cNvPicPr>
                    <p:nvPr/>
                  </p:nvPicPr>
                  <p:blipFill>
                    <a:blip r:embed="rId18"/>
                    <a:srcRect l="26093" r="19383"/>
                    <a:stretch>
                      <a:fillRect/>
                    </a:stretch>
                  </p:blipFill>
                  <p:spPr>
                    <a:xfrm>
                      <a:off x="101590" y="13289"/>
                      <a:ext cx="7656" cy="7897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24" name="图片 23"/>
                    <p:cNvPicPr>
                      <a:picLocks noChangeAspect="1"/>
                    </p:cNvPicPr>
                    <p:nvPr/>
                  </p:nvPicPr>
                  <p:blipFill>
                    <a:blip r:embed="rId19"/>
                    <a:srcRect l="22960" r="22515"/>
                    <a:stretch>
                      <a:fillRect/>
                    </a:stretch>
                  </p:blipFill>
                  <p:spPr>
                    <a:xfrm>
                      <a:off x="85756" y="13289"/>
                      <a:ext cx="7656" cy="7897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28" name="组合 27"/>
                  <p:cNvGrpSpPr/>
                  <p:nvPr/>
                </p:nvGrpSpPr>
                <p:grpSpPr>
                  <a:xfrm>
                    <a:off x="85756" y="21418"/>
                    <a:ext cx="23490" cy="8031"/>
                    <a:chOff x="85756" y="21479"/>
                    <a:chExt cx="23490" cy="8031"/>
                  </a:xfrm>
                </p:grpSpPr>
                <p:pic>
                  <p:nvPicPr>
                    <p:cNvPr id="22" name="图片 21"/>
                    <p:cNvPicPr>
                      <a:picLocks noChangeAspect="1"/>
                    </p:cNvPicPr>
                    <p:nvPr/>
                  </p:nvPicPr>
                  <p:blipFill>
                    <a:blip r:embed="rId20"/>
                    <a:srcRect l="11116" r="34359"/>
                    <a:stretch>
                      <a:fillRect/>
                    </a:stretch>
                  </p:blipFill>
                  <p:spPr>
                    <a:xfrm>
                      <a:off x="93673" y="21546"/>
                      <a:ext cx="7656" cy="7897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23" name="图片 22"/>
                    <p:cNvPicPr>
                      <a:picLocks noChangeAspect="1"/>
                    </p:cNvPicPr>
                    <p:nvPr/>
                  </p:nvPicPr>
                  <p:blipFill>
                    <a:blip r:embed="rId21"/>
                    <a:srcRect r="45475"/>
                    <a:stretch>
                      <a:fillRect/>
                    </a:stretch>
                  </p:blipFill>
                  <p:spPr>
                    <a:xfrm>
                      <a:off x="101590" y="21479"/>
                      <a:ext cx="7656" cy="7897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25" name="图片 24"/>
                    <p:cNvPicPr>
                      <a:picLocks noChangeAspect="1"/>
                    </p:cNvPicPr>
                    <p:nvPr/>
                  </p:nvPicPr>
                  <p:blipFill>
                    <a:blip r:embed="rId22"/>
                    <a:srcRect l="43439" r="2036"/>
                    <a:stretch>
                      <a:fillRect/>
                    </a:stretch>
                  </p:blipFill>
                  <p:spPr>
                    <a:xfrm>
                      <a:off x="85756" y="21613"/>
                      <a:ext cx="7656" cy="7897"/>
                    </a:xfrm>
                    <a:prstGeom prst="rect">
                      <a:avLst/>
                    </a:prstGeom>
                  </p:spPr>
                </p:pic>
              </p:grpSp>
            </p:grpSp>
            <p:grpSp>
              <p:nvGrpSpPr>
                <p:cNvPr id="40" name="组合 39"/>
                <p:cNvGrpSpPr/>
                <p:nvPr/>
              </p:nvGrpSpPr>
              <p:grpSpPr>
                <a:xfrm>
                  <a:off x="50604" y="15902"/>
                  <a:ext cx="17480" cy="7914"/>
                  <a:chOff x="50604" y="15902"/>
                  <a:chExt cx="17480" cy="7914"/>
                </a:xfrm>
              </p:grpSpPr>
              <p:sp>
                <p:nvSpPr>
                  <p:cNvPr id="32" name="文本框 31"/>
                  <p:cNvSpPr txBox="1"/>
                  <p:nvPr/>
                </p:nvSpPr>
                <p:spPr>
                  <a:xfrm>
                    <a:off x="50804" y="15902"/>
                    <a:ext cx="4872" cy="122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zh-CN" sz="4000" b="1">
                        <a:solidFill>
                          <a:schemeClr val="bg1"/>
                        </a:solidFill>
                      </a:rPr>
                      <a:t>Turn Left</a:t>
                    </a:r>
                  </a:p>
                </p:txBody>
              </p:sp>
              <p:sp>
                <p:nvSpPr>
                  <p:cNvPr id="33" name="文本框 32"/>
                  <p:cNvSpPr txBox="1">
                    <a:spLocks noChangeAspect="1"/>
                  </p:cNvSpPr>
                  <p:nvPr/>
                </p:nvSpPr>
                <p:spPr>
                  <a:xfrm>
                    <a:off x="50604" y="22511"/>
                    <a:ext cx="4872" cy="122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zh-CN" sz="4000" b="1">
                        <a:solidFill>
                          <a:schemeClr val="bg1"/>
                        </a:solidFill>
                      </a:rPr>
                      <a:t>Turn Right</a:t>
                    </a:r>
                  </a:p>
                </p:txBody>
              </p:sp>
              <p:sp>
                <p:nvSpPr>
                  <p:cNvPr id="34" name="文本框 33"/>
                  <p:cNvSpPr txBox="1"/>
                  <p:nvPr/>
                </p:nvSpPr>
                <p:spPr>
                  <a:xfrm>
                    <a:off x="57008" y="15902"/>
                    <a:ext cx="4872" cy="122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zh-CN" sz="4000" b="1">
                        <a:solidFill>
                          <a:schemeClr val="bg1"/>
                        </a:solidFill>
                      </a:rPr>
                      <a:t>Back Flip</a:t>
                    </a:r>
                  </a:p>
                </p:txBody>
              </p:sp>
              <p:sp>
                <p:nvSpPr>
                  <p:cNvPr id="35" name="文本框 34"/>
                  <p:cNvSpPr txBox="1">
                    <a:spLocks noChangeAspect="1"/>
                  </p:cNvSpPr>
                  <p:nvPr/>
                </p:nvSpPr>
                <p:spPr>
                  <a:xfrm>
                    <a:off x="57008" y="22589"/>
                    <a:ext cx="4872" cy="122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zh-CN" sz="4000" b="1">
                        <a:solidFill>
                          <a:schemeClr val="bg1"/>
                        </a:solidFill>
                      </a:rPr>
                      <a:t>Jump</a:t>
                    </a:r>
                  </a:p>
                </p:txBody>
              </p:sp>
              <p:sp>
                <p:nvSpPr>
                  <p:cNvPr id="36" name="文本框 35"/>
                  <p:cNvSpPr txBox="1"/>
                  <p:nvPr/>
                </p:nvSpPr>
                <p:spPr>
                  <a:xfrm>
                    <a:off x="63212" y="15902"/>
                    <a:ext cx="4872" cy="122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zh-CN" sz="4000" b="1">
                        <a:solidFill>
                          <a:schemeClr val="bg1"/>
                        </a:solidFill>
                      </a:rPr>
                      <a:t>Crouch</a:t>
                    </a:r>
                  </a:p>
                </p:txBody>
              </p:sp>
              <p:sp>
                <p:nvSpPr>
                  <p:cNvPr id="37" name="文本框 36"/>
                  <p:cNvSpPr txBox="1">
                    <a:spLocks noChangeAspect="1"/>
                  </p:cNvSpPr>
                  <p:nvPr/>
                </p:nvSpPr>
                <p:spPr>
                  <a:xfrm>
                    <a:off x="63212" y="22511"/>
                    <a:ext cx="4872" cy="122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zh-CN" sz="4000" b="1">
                        <a:solidFill>
                          <a:schemeClr val="bg1"/>
                        </a:solidFill>
                      </a:rPr>
                      <a:t>Tip-toe</a:t>
                    </a:r>
                  </a:p>
                </p:txBody>
              </p:sp>
            </p:grpSp>
          </p:grpSp>
          <p:pic>
            <p:nvPicPr>
              <p:cNvPr id="39" name="图片 38"/>
              <p:cNvPicPr/>
              <p:nvPr/>
            </p:nvPicPr>
            <p:blipFill rotWithShape="1">
              <a:blip r:embed="rId23">
                <a:clrChange>
                  <a:clrFrom>
                    <a:srgbClr val="000000">
                      <a:alpha val="100000"/>
                    </a:srgbClr>
                  </a:clrFrom>
                  <a:clrTo>
                    <a:srgbClr val="000000">
                      <a:alpha val="100000"/>
                      <a:alpha val="0"/>
                    </a:srgbClr>
                  </a:clrTo>
                </a:clrChange>
              </a:blip>
              <a:srcRect l="14298" t="54860" r="40589"/>
              <a:stretch/>
            </p:blipFill>
            <p:spPr>
              <a:xfrm>
                <a:off x="35413" y="12773"/>
                <a:ext cx="10750" cy="6969"/>
              </a:xfrm>
              <a:prstGeom prst="rect">
                <a:avLst/>
              </a:prstGeom>
              <a:effectLst>
                <a:outerShdw blurRad="63500" sx="102000" sy="102000" algn="ctr" rotWithShape="0">
                  <a:prstClr val="black">
                    <a:alpha val="30000"/>
                  </a:prstClr>
                </a:outerShdw>
              </a:effectLst>
            </p:spPr>
          </p:pic>
          <p:pic>
            <p:nvPicPr>
              <p:cNvPr id="42" name="图片 41"/>
              <p:cNvPicPr/>
              <p:nvPr/>
            </p:nvPicPr>
            <p:blipFill rotWithShape="1">
              <a:blip r:embed="rId24">
                <a:lum bright="12000"/>
              </a:blip>
              <a:srcRect t="3104" r="28364" b="19121"/>
              <a:stretch/>
            </p:blipFill>
            <p:spPr>
              <a:xfrm>
                <a:off x="35243" y="22512"/>
                <a:ext cx="8445" cy="6228"/>
              </a:xfrm>
              <a:prstGeom prst="rect">
                <a:avLst/>
              </a:prstGeom>
              <a:effectLst>
                <a:outerShdw blurRad="63500" sx="102000" sy="102000" algn="ctr" rotWithShape="0">
                  <a:prstClr val="black">
                    <a:alpha val="30000"/>
                  </a:prstClr>
                </a:outerShdw>
              </a:effectLst>
            </p:spPr>
          </p:pic>
          <p:sp>
            <p:nvSpPr>
              <p:cNvPr id="44" name="文本框 43"/>
              <p:cNvSpPr txBox="1"/>
              <p:nvPr/>
            </p:nvSpPr>
            <p:spPr>
              <a:xfrm>
                <a:off x="35239" y="27631"/>
                <a:ext cx="8767" cy="12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4500" b="1" dirty="0">
                    <a:solidFill>
                      <a:schemeClr val="bg1"/>
                    </a:solidFill>
                  </a:rPr>
                  <a:t>Test environment</a:t>
                </a:r>
              </a:p>
            </p:txBody>
          </p:sp>
          <p:sp>
            <p:nvSpPr>
              <p:cNvPr id="45" name="文本框 44"/>
              <p:cNvSpPr txBox="1"/>
              <p:nvPr/>
            </p:nvSpPr>
            <p:spPr>
              <a:xfrm>
                <a:off x="36768" y="17385"/>
                <a:ext cx="7850" cy="2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4500" b="1" dirty="0">
                    <a:solidFill>
                      <a:schemeClr val="bg1"/>
                    </a:solidFill>
                  </a:rPr>
                  <a:t>Training Task: Move Forward</a:t>
                </a:r>
              </a:p>
            </p:txBody>
          </p:sp>
          <p:sp>
            <p:nvSpPr>
              <p:cNvPr id="317" name="文本框 316"/>
              <p:cNvSpPr txBox="1"/>
              <p:nvPr/>
            </p:nvSpPr>
            <p:spPr>
              <a:xfrm>
                <a:off x="46231" y="13841"/>
                <a:ext cx="5327" cy="27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5400" b="1" dirty="0">
                    <a:solidFill>
                      <a:srgbClr val="2774AE"/>
                    </a:solidFill>
                  </a:rPr>
                  <a:t>Policy</a:t>
                </a:r>
              </a:p>
              <a:p>
                <a:pPr algn="ctr"/>
                <a:r>
                  <a:rPr lang="en-US" altLang="zh-CN" sz="5400" b="1" dirty="0">
                    <a:solidFill>
                      <a:srgbClr val="2774AE"/>
                    </a:solidFill>
                  </a:rPr>
                  <a:t>Dissection</a:t>
                </a:r>
              </a:p>
            </p:txBody>
          </p:sp>
          <p:sp>
            <p:nvSpPr>
              <p:cNvPr id="48" name="文本框 47"/>
              <p:cNvSpPr txBox="1"/>
              <p:nvPr/>
            </p:nvSpPr>
            <p:spPr>
              <a:xfrm>
                <a:off x="48622" y="23047"/>
                <a:ext cx="14955" cy="14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5400" b="1" dirty="0">
                    <a:solidFill>
                      <a:srgbClr val="2774AE"/>
                    </a:solidFill>
                  </a:rPr>
                  <a:t>Human-AI Shared Control</a:t>
                </a:r>
              </a:p>
            </p:txBody>
          </p:sp>
        </p:grpSp>
        <p:sp>
          <p:nvSpPr>
            <p:cNvPr id="51" name="文本框 50"/>
            <p:cNvSpPr txBox="1"/>
            <p:nvPr/>
          </p:nvSpPr>
          <p:spPr>
            <a:xfrm>
              <a:off x="53989" y="10644"/>
              <a:ext cx="11844" cy="15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5400" b="1" dirty="0">
                  <a:solidFill>
                    <a:srgbClr val="2774AE"/>
                  </a:solidFill>
                </a:rPr>
                <a:t>Discovered Skills</a:t>
              </a:r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22361207" y="26100860"/>
            <a:ext cx="2087753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6000" b="1" u="sng" dirty="0"/>
              <a:t>Results on More Environments</a:t>
            </a:r>
          </a:p>
        </p:txBody>
      </p:sp>
      <p:grpSp>
        <p:nvGrpSpPr>
          <p:cNvPr id="100" name="组合 99"/>
          <p:cNvGrpSpPr/>
          <p:nvPr/>
        </p:nvGrpSpPr>
        <p:grpSpPr>
          <a:xfrm>
            <a:off x="21801455" y="27461210"/>
            <a:ext cx="21837650" cy="5396230"/>
            <a:chOff x="34333" y="43429"/>
            <a:chExt cx="34390" cy="8498"/>
          </a:xfrm>
        </p:grpSpPr>
        <p:grpSp>
          <p:nvGrpSpPr>
            <p:cNvPr id="98" name="组合 97"/>
            <p:cNvGrpSpPr/>
            <p:nvPr/>
          </p:nvGrpSpPr>
          <p:grpSpPr>
            <a:xfrm>
              <a:off x="34333" y="43429"/>
              <a:ext cx="15500" cy="8498"/>
              <a:chOff x="34333" y="43429"/>
              <a:chExt cx="15500" cy="8498"/>
            </a:xfrm>
          </p:grpSpPr>
          <p:pic>
            <p:nvPicPr>
              <p:cNvPr id="388" name="图片 387" descr="teaser_00"/>
              <p:cNvPicPr>
                <a:picLocks noChangeAspect="1"/>
              </p:cNvPicPr>
              <p:nvPr/>
            </p:nvPicPr>
            <p:blipFill rotWithShape="1">
              <a:blip r:embed="rId25">
                <a:clrChange>
                  <a:clrFrom>
                    <a:srgbClr val="FFFFFF">
                      <a:alpha val="100000"/>
                    </a:srgbClr>
                  </a:clrFrom>
                  <a:clrTo>
                    <a:srgbClr val="FFFFFF">
                      <a:alpha val="100000"/>
                      <a:alpha val="0"/>
                    </a:srgbClr>
                  </a:clrTo>
                </a:clrChange>
              </a:blip>
              <a:srcRect t="37969" r="50189" b="42754"/>
              <a:stretch>
                <a:fillRect/>
              </a:stretch>
            </p:blipFill>
            <p:spPr>
              <a:xfrm>
                <a:off x="35649" y="48225"/>
                <a:ext cx="14184" cy="2610"/>
              </a:xfrm>
              <a:prstGeom prst="rect">
                <a:avLst/>
              </a:prstGeom>
            </p:spPr>
          </p:pic>
          <p:pic>
            <p:nvPicPr>
              <p:cNvPr id="66" name="图片 65" descr="teaser_00"/>
              <p:cNvPicPr>
                <a:picLocks noChangeAspect="1"/>
              </p:cNvPicPr>
              <p:nvPr/>
            </p:nvPicPr>
            <p:blipFill rotWithShape="1">
              <a:blip r:embed="rId25">
                <a:clrChange>
                  <a:clrFrom>
                    <a:srgbClr val="FFFFFF">
                      <a:alpha val="100000"/>
                    </a:srgbClr>
                  </a:clrFrom>
                  <a:clrTo>
                    <a:srgbClr val="FFFFFF">
                      <a:alpha val="100000"/>
                      <a:alpha val="0"/>
                    </a:srgbClr>
                  </a:clrTo>
                </a:clrChange>
              </a:blip>
              <a:srcRect r="50189" b="61553"/>
              <a:stretch>
                <a:fillRect/>
              </a:stretch>
            </p:blipFill>
            <p:spPr>
              <a:xfrm>
                <a:off x="35649" y="43445"/>
                <a:ext cx="14184" cy="5207"/>
              </a:xfrm>
              <a:prstGeom prst="rect">
                <a:avLst/>
              </a:prstGeom>
            </p:spPr>
          </p:pic>
          <p:pic>
            <p:nvPicPr>
              <p:cNvPr id="90" name="图片 89" descr="teaser_00"/>
              <p:cNvPicPr>
                <a:picLocks noChangeAspect="1"/>
              </p:cNvPicPr>
              <p:nvPr/>
            </p:nvPicPr>
            <p:blipFill rotWithShape="1">
              <a:blip r:embed="rId25">
                <a:clrChange>
                  <a:clrFrom>
                    <a:srgbClr val="FFFFFF">
                      <a:alpha val="100000"/>
                    </a:srgbClr>
                  </a:clrFrom>
                  <a:clrTo>
                    <a:srgbClr val="FFFFFF">
                      <a:alpha val="100000"/>
                      <a:alpha val="0"/>
                    </a:srgbClr>
                  </a:clrTo>
                </a:clrChange>
              </a:blip>
              <a:srcRect t="56901" r="50189" b="35266"/>
              <a:stretch>
                <a:fillRect/>
              </a:stretch>
            </p:blipFill>
            <p:spPr>
              <a:xfrm>
                <a:off x="34333" y="50867"/>
                <a:ext cx="14184" cy="1061"/>
              </a:xfrm>
              <a:prstGeom prst="rect">
                <a:avLst/>
              </a:prstGeom>
            </p:spPr>
          </p:pic>
          <p:sp>
            <p:nvSpPr>
              <p:cNvPr id="91" name="文本框 90"/>
              <p:cNvSpPr txBox="1"/>
              <p:nvPr/>
            </p:nvSpPr>
            <p:spPr>
              <a:xfrm>
                <a:off x="37176" y="43429"/>
                <a:ext cx="3412" cy="7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500"/>
                  <a:t>(Side View)</a:t>
                </a:r>
              </a:p>
            </p:txBody>
          </p:sp>
        </p:grpSp>
        <p:grpSp>
          <p:nvGrpSpPr>
            <p:cNvPr id="95" name="组合 94"/>
            <p:cNvGrpSpPr>
              <a:grpSpLocks noChangeAspect="1"/>
            </p:cNvGrpSpPr>
            <p:nvPr/>
          </p:nvGrpSpPr>
          <p:grpSpPr>
            <a:xfrm>
              <a:off x="50331" y="43465"/>
              <a:ext cx="18392" cy="8379"/>
              <a:chOff x="48093" y="48212"/>
              <a:chExt cx="10966" cy="4983"/>
            </a:xfrm>
          </p:grpSpPr>
          <p:grpSp>
            <p:nvGrpSpPr>
              <p:cNvPr id="46" name="组合 45"/>
              <p:cNvGrpSpPr/>
              <p:nvPr/>
            </p:nvGrpSpPr>
            <p:grpSpPr>
              <a:xfrm>
                <a:off x="48465" y="48212"/>
                <a:ext cx="10594" cy="4983"/>
                <a:chOff x="9919" y="4120"/>
                <a:chExt cx="7543" cy="3548"/>
              </a:xfrm>
            </p:grpSpPr>
            <p:sp>
              <p:nvSpPr>
                <p:cNvPr id="53" name="矩形 52"/>
                <p:cNvSpPr/>
                <p:nvPr/>
              </p:nvSpPr>
              <p:spPr>
                <a:xfrm>
                  <a:off x="9919" y="4120"/>
                  <a:ext cx="7515" cy="3035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  <a:effectLst>
                  <a:outerShdw blurRad="101600" dist="12700" sx="101000" sy="101000" algn="ctr" rotWithShape="0">
                    <a:prstClr val="black">
                      <a:alpha val="2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grpSp>
              <p:nvGrpSpPr>
                <p:cNvPr id="62" name="组合 61"/>
                <p:cNvGrpSpPr/>
                <p:nvPr/>
              </p:nvGrpSpPr>
              <p:grpSpPr>
                <a:xfrm>
                  <a:off x="11094" y="4304"/>
                  <a:ext cx="6368" cy="3364"/>
                  <a:chOff x="11094" y="4124"/>
                  <a:chExt cx="6368" cy="3364"/>
                </a:xfrm>
              </p:grpSpPr>
              <p:pic>
                <p:nvPicPr>
                  <p:cNvPr id="64" name="图片 63" descr="teaser_00"/>
                  <p:cNvPicPr>
                    <a:picLocks noChangeAspect="1"/>
                  </p:cNvPicPr>
                  <p:nvPr/>
                </p:nvPicPr>
                <p:blipFill rotWithShape="1">
                  <a:blip r:embed="rId25">
                    <a:clrChange>
                      <a:clrFrom>
                        <a:srgbClr val="FFFFFF">
                          <a:alpha val="100000"/>
                        </a:srgbClr>
                      </a:clrFrom>
                      <a:clrTo>
                        <a:srgbClr val="FFFFFF">
                          <a:alpha val="100000"/>
                          <a:alpha val="0"/>
                        </a:srgbClr>
                      </a:clrTo>
                    </a:clrChange>
                  </a:blip>
                  <a:srcRect l="59343" t="55999" r="657" b="6682"/>
                  <a:stretch>
                    <a:fillRect/>
                  </a:stretch>
                </p:blipFill>
                <p:spPr>
                  <a:xfrm>
                    <a:off x="11094" y="4124"/>
                    <a:ext cx="6336" cy="2811"/>
                  </a:xfrm>
                  <a:prstGeom prst="rect">
                    <a:avLst/>
                  </a:prstGeom>
                </p:spPr>
              </p:pic>
              <p:pic>
                <p:nvPicPr>
                  <p:cNvPr id="65" name="图片 64" descr="teaser_00"/>
                  <p:cNvPicPr>
                    <a:picLocks noChangeAspect="1"/>
                  </p:cNvPicPr>
                  <p:nvPr/>
                </p:nvPicPr>
                <p:blipFill rotWithShape="1">
                  <a:blip r:embed="rId25"/>
                  <a:srcRect l="60774" t="93297" r="2105" b="798"/>
                  <a:stretch>
                    <a:fillRect/>
                  </a:stretch>
                </p:blipFill>
                <p:spPr>
                  <a:xfrm>
                    <a:off x="11502" y="7037"/>
                    <a:ext cx="5960" cy="451"/>
                  </a:xfrm>
                  <a:prstGeom prst="rect">
                    <a:avLst/>
                  </a:prstGeom>
                </p:spPr>
              </p:pic>
            </p:grpSp>
          </p:grpSp>
          <p:pic>
            <p:nvPicPr>
              <p:cNvPr id="88" name="图片 87" descr="teaser_00"/>
              <p:cNvPicPr>
                <a:picLocks noChangeAspect="1"/>
              </p:cNvPicPr>
              <p:nvPr/>
            </p:nvPicPr>
            <p:blipFill rotWithShape="1">
              <a:blip r:embed="rId25">
                <a:clrChange>
                  <a:clrFrom>
                    <a:srgbClr val="FFFFFF">
                      <a:alpha val="100000"/>
                    </a:srgbClr>
                  </a:clrFrom>
                  <a:clrTo>
                    <a:srgbClr val="FFFFFF">
                      <a:alpha val="100000"/>
                      <a:alpha val="0"/>
                    </a:srgbClr>
                  </a:clrTo>
                </a:clrChange>
              </a:blip>
              <a:srcRect l="50290" t="77002" r="40619" b="6682"/>
              <a:stretch>
                <a:fillRect/>
              </a:stretch>
            </p:blipFill>
            <p:spPr>
              <a:xfrm>
                <a:off x="48093" y="50697"/>
                <a:ext cx="2022" cy="1726"/>
              </a:xfrm>
              <a:prstGeom prst="rect">
                <a:avLst/>
              </a:prstGeom>
            </p:spPr>
          </p:pic>
          <p:sp>
            <p:nvSpPr>
              <p:cNvPr id="89" name="文本框 88"/>
              <p:cNvSpPr txBox="1"/>
              <p:nvPr/>
            </p:nvSpPr>
            <p:spPr>
              <a:xfrm>
                <a:off x="48465" y="48304"/>
                <a:ext cx="5168" cy="4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500" b="1"/>
                  <a:t>MetaDrive</a:t>
                </a:r>
              </a:p>
            </p:txBody>
          </p:sp>
        </p:grpSp>
        <p:sp>
          <p:nvSpPr>
            <p:cNvPr id="97" name="文本框 96"/>
            <p:cNvSpPr txBox="1"/>
            <p:nvPr/>
          </p:nvSpPr>
          <p:spPr>
            <a:xfrm>
              <a:off x="38745" y="48057"/>
              <a:ext cx="3412" cy="7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500"/>
                <a:t>(Side View)</a:t>
              </a:r>
            </a:p>
          </p:txBody>
        </p:sp>
      </p:grpSp>
      <p:pic>
        <p:nvPicPr>
          <p:cNvPr id="536" name="Picture 535">
            <a:extLst>
              <a:ext uri="{FF2B5EF4-FFF2-40B4-BE49-F238E27FC236}">
                <a16:creationId xmlns:a16="http://schemas.microsoft.com/office/drawing/2014/main" id="{C250903C-7F67-CDFA-6590-5B768DC36CC5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849568" y="14322620"/>
            <a:ext cx="2616338" cy="2307984"/>
          </a:xfrm>
          <a:prstGeom prst="rect">
            <a:avLst/>
          </a:prstGeom>
        </p:spPr>
      </p:pic>
      <p:pic>
        <p:nvPicPr>
          <p:cNvPr id="537" name="Picture 536">
            <a:extLst>
              <a:ext uri="{FF2B5EF4-FFF2-40B4-BE49-F238E27FC236}">
                <a16:creationId xmlns:a16="http://schemas.microsoft.com/office/drawing/2014/main" id="{32561BD9-F7CF-7EEA-8751-37E11B5BD5AF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9613900" y="17129841"/>
            <a:ext cx="2878963" cy="2539657"/>
          </a:xfrm>
          <a:prstGeom prst="rect">
            <a:avLst/>
          </a:prstGeom>
        </p:spPr>
      </p:pic>
      <p:sp>
        <p:nvSpPr>
          <p:cNvPr id="541" name="文本框 273">
            <a:extLst>
              <a:ext uri="{FF2B5EF4-FFF2-40B4-BE49-F238E27FC236}">
                <a16:creationId xmlns:a16="http://schemas.microsoft.com/office/drawing/2014/main" id="{B3EB4228-A322-DCD5-159B-432805BB002B}"/>
              </a:ext>
            </a:extLst>
          </p:cNvPr>
          <p:cNvSpPr txBox="1"/>
          <p:nvPr/>
        </p:nvSpPr>
        <p:spPr>
          <a:xfrm>
            <a:off x="12390645" y="4482186"/>
            <a:ext cx="107049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b="1" dirty="0"/>
              <a:t>Agent trained from RL</a:t>
            </a:r>
          </a:p>
        </p:txBody>
      </p:sp>
      <p:pic>
        <p:nvPicPr>
          <p:cNvPr id="542" name="Picture 541">
            <a:extLst>
              <a:ext uri="{FF2B5EF4-FFF2-40B4-BE49-F238E27FC236}">
                <a16:creationId xmlns:a16="http://schemas.microsoft.com/office/drawing/2014/main" id="{0799BA83-1710-B9BF-1F73-79B05919B5D2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4157326" y="5332517"/>
            <a:ext cx="7772400" cy="5044339"/>
          </a:xfrm>
          <a:prstGeom prst="rect">
            <a:avLst/>
          </a:prstGeom>
        </p:spPr>
      </p:pic>
      <p:sp>
        <p:nvSpPr>
          <p:cNvPr id="543" name="文本框 273">
            <a:extLst>
              <a:ext uri="{FF2B5EF4-FFF2-40B4-BE49-F238E27FC236}">
                <a16:creationId xmlns:a16="http://schemas.microsoft.com/office/drawing/2014/main" id="{44373F0A-321F-59F3-F5A6-F074EB5370F4}"/>
              </a:ext>
            </a:extLst>
          </p:cNvPr>
          <p:cNvSpPr txBox="1"/>
          <p:nvPr/>
        </p:nvSpPr>
        <p:spPr>
          <a:xfrm>
            <a:off x="374558" y="5662354"/>
            <a:ext cx="12864961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zh-CN" sz="5400" b="1" dirty="0"/>
              <a:t>Interpretability: </a:t>
            </a:r>
            <a:r>
              <a:rPr lang="en-US" altLang="zh-CN" sz="5400" dirty="0"/>
              <a:t>What has been learned in the internal of the agent?</a:t>
            </a:r>
          </a:p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zh-CN" sz="5400" b="1" dirty="0"/>
              <a:t>Controllability: </a:t>
            </a:r>
            <a:r>
              <a:rPr lang="en-US" altLang="zh-CN" sz="5400" dirty="0"/>
              <a:t>How to control the agent?</a:t>
            </a:r>
          </a:p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zh-CN" sz="5400" b="1" dirty="0"/>
              <a:t>Application </a:t>
            </a:r>
            <a:r>
              <a:rPr lang="en-US" altLang="zh-CN" sz="5400" dirty="0"/>
              <a:t>for Human-AI collaboration</a:t>
            </a:r>
          </a:p>
        </p:txBody>
      </p:sp>
      <p:sp>
        <p:nvSpPr>
          <p:cNvPr id="545" name="Oval 544">
            <a:extLst>
              <a:ext uri="{FF2B5EF4-FFF2-40B4-BE49-F238E27FC236}">
                <a16:creationId xmlns:a16="http://schemas.microsoft.com/office/drawing/2014/main" id="{7BEF19C9-1F0A-23A6-9C7B-7EB6D05E9BAD}"/>
              </a:ext>
            </a:extLst>
          </p:cNvPr>
          <p:cNvSpPr/>
          <p:nvPr/>
        </p:nvSpPr>
        <p:spPr>
          <a:xfrm>
            <a:off x="5830262" y="17982174"/>
            <a:ext cx="994830" cy="994830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0" dirty="0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547" name="文本框 475">
            <a:extLst>
              <a:ext uri="{FF2B5EF4-FFF2-40B4-BE49-F238E27FC236}">
                <a16:creationId xmlns:a16="http://schemas.microsoft.com/office/drawing/2014/main" id="{444195B5-4F18-C2C6-4BE6-F7BD4E17E538}"/>
              </a:ext>
            </a:extLst>
          </p:cNvPr>
          <p:cNvSpPr txBox="1"/>
          <p:nvPr/>
        </p:nvSpPr>
        <p:spPr>
          <a:xfrm>
            <a:off x="-23577" y="17893724"/>
            <a:ext cx="624094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b="1" dirty="0"/>
              <a:t>Time-series </a:t>
            </a:r>
          </a:p>
          <a:p>
            <a:pPr algn="ctr"/>
            <a:r>
              <a:rPr lang="en-US" altLang="zh-CN" sz="4400" b="1" dirty="0"/>
              <a:t>frequency matching</a:t>
            </a:r>
          </a:p>
        </p:txBody>
      </p:sp>
      <p:cxnSp>
        <p:nvCxnSpPr>
          <p:cNvPr id="549" name="Straight Arrow Connector 548">
            <a:extLst>
              <a:ext uri="{FF2B5EF4-FFF2-40B4-BE49-F238E27FC236}">
                <a16:creationId xmlns:a16="http://schemas.microsoft.com/office/drawing/2014/main" id="{DC4423D8-FD71-A6BF-E54C-36D6039FB9E7}"/>
              </a:ext>
            </a:extLst>
          </p:cNvPr>
          <p:cNvCxnSpPr>
            <a:cxnSpLocks/>
          </p:cNvCxnSpPr>
          <p:nvPr/>
        </p:nvCxnSpPr>
        <p:spPr>
          <a:xfrm>
            <a:off x="7223229" y="18386922"/>
            <a:ext cx="2094925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2" name="Straight Arrow Connector 551">
            <a:extLst>
              <a:ext uri="{FF2B5EF4-FFF2-40B4-BE49-F238E27FC236}">
                <a16:creationId xmlns:a16="http://schemas.microsoft.com/office/drawing/2014/main" id="{6F0D1E6A-8502-CAB1-DA19-2A609DC37610}"/>
              </a:ext>
            </a:extLst>
          </p:cNvPr>
          <p:cNvCxnSpPr>
            <a:cxnSpLocks/>
          </p:cNvCxnSpPr>
          <p:nvPr/>
        </p:nvCxnSpPr>
        <p:spPr>
          <a:xfrm>
            <a:off x="12626375" y="18398264"/>
            <a:ext cx="1842916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6" name="Straight Arrow Connector 555">
            <a:extLst>
              <a:ext uri="{FF2B5EF4-FFF2-40B4-BE49-F238E27FC236}">
                <a16:creationId xmlns:a16="http://schemas.microsoft.com/office/drawing/2014/main" id="{95923A68-9420-603D-E4AD-92A8FD6CB555}"/>
              </a:ext>
            </a:extLst>
          </p:cNvPr>
          <p:cNvCxnSpPr>
            <a:cxnSpLocks/>
          </p:cNvCxnSpPr>
          <p:nvPr/>
        </p:nvCxnSpPr>
        <p:spPr>
          <a:xfrm>
            <a:off x="6336067" y="17250789"/>
            <a:ext cx="0" cy="66479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8" name="Straight Arrow Connector 557">
            <a:extLst>
              <a:ext uri="{FF2B5EF4-FFF2-40B4-BE49-F238E27FC236}">
                <a16:creationId xmlns:a16="http://schemas.microsoft.com/office/drawing/2014/main" id="{7F21B599-D0BB-8A22-DF56-C172B81CF206}"/>
              </a:ext>
            </a:extLst>
          </p:cNvPr>
          <p:cNvCxnSpPr>
            <a:cxnSpLocks/>
          </p:cNvCxnSpPr>
          <p:nvPr/>
        </p:nvCxnSpPr>
        <p:spPr>
          <a:xfrm flipV="1">
            <a:off x="6307850" y="19072552"/>
            <a:ext cx="0" cy="692994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3" name="Straight Connector 562">
            <a:extLst>
              <a:ext uri="{FF2B5EF4-FFF2-40B4-BE49-F238E27FC236}">
                <a16:creationId xmlns:a16="http://schemas.microsoft.com/office/drawing/2014/main" id="{74A80E49-5C67-E66E-6D72-B1D3338E3B5E}"/>
              </a:ext>
            </a:extLst>
          </p:cNvPr>
          <p:cNvCxnSpPr>
            <a:cxnSpLocks/>
            <a:stCxn id="545" idx="1"/>
            <a:endCxn id="545" idx="5"/>
          </p:cNvCxnSpPr>
          <p:nvPr/>
        </p:nvCxnSpPr>
        <p:spPr>
          <a:xfrm>
            <a:off x="5975951" y="18127863"/>
            <a:ext cx="703452" cy="703452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4" name="Straight Connector 563">
            <a:extLst>
              <a:ext uri="{FF2B5EF4-FFF2-40B4-BE49-F238E27FC236}">
                <a16:creationId xmlns:a16="http://schemas.microsoft.com/office/drawing/2014/main" id="{7FDD1CC5-1D00-65C9-F9A8-8E6895B68746}"/>
              </a:ext>
            </a:extLst>
          </p:cNvPr>
          <p:cNvCxnSpPr>
            <a:cxnSpLocks/>
            <a:endCxn id="545" idx="7"/>
          </p:cNvCxnSpPr>
          <p:nvPr/>
        </p:nvCxnSpPr>
        <p:spPr>
          <a:xfrm flipV="1">
            <a:off x="6020918" y="18127863"/>
            <a:ext cx="658485" cy="703452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2" name="TextBox 571">
                <a:extLst>
                  <a:ext uri="{FF2B5EF4-FFF2-40B4-BE49-F238E27FC236}">
                    <a16:creationId xmlns:a16="http://schemas.microsoft.com/office/drawing/2014/main" id="{E4A9204A-1DE5-5E06-678A-E7374033EE26}"/>
                  </a:ext>
                </a:extLst>
              </p:cNvPr>
              <p:cNvSpPr txBox="1"/>
              <p:nvPr/>
            </p:nvSpPr>
            <p:spPr>
              <a:xfrm>
                <a:off x="65756" y="23966572"/>
                <a:ext cx="24903952" cy="78590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20000"/>
                  </a:lnSpc>
                </a:pPr>
                <a:r>
                  <a:rPr lang="en-US" altLang="zh-CN" sz="5300" b="1" dirty="0">
                    <a:sym typeface="+mn-ea"/>
                  </a:rPr>
                  <a:t>1. Policy rollout: </a:t>
                </a:r>
                <a:r>
                  <a:rPr lang="en-US" altLang="zh-CN" sz="5300" dirty="0">
                    <a:sym typeface="+mn-ea"/>
                  </a:rPr>
                  <a:t>record the activation and kinematic attribute sequence</a:t>
                </a:r>
              </a:p>
              <a:p>
                <a:pPr algn="just">
                  <a:lnSpc>
                    <a:spcPct val="120000"/>
                  </a:lnSpc>
                </a:pPr>
                <a:r>
                  <a:rPr lang="en-US" altLang="zh-CN" sz="5300" b="1" dirty="0">
                    <a:sym typeface="+mn-ea"/>
                  </a:rPr>
                  <a:t>2. Mapping motor neurons:</a:t>
                </a:r>
                <a:r>
                  <a:rPr lang="en-US" altLang="zh-CN" sz="5300" dirty="0">
                    <a:sym typeface="+mn-ea"/>
                  </a:rPr>
                  <a:t> find unit that </a:t>
                </a:r>
                <a:r>
                  <a:rPr lang="en-US" altLang="zh-CN" sz="5300" b="1" dirty="0">
                    <a:solidFill>
                      <a:srgbClr val="2774AE"/>
                    </a:solidFill>
                    <a:sym typeface="+mn-ea"/>
                  </a:rPr>
                  <a:t>best correlates</a:t>
                </a:r>
                <a:r>
                  <a:rPr lang="en-US" altLang="zh-CN" sz="5300" dirty="0">
                    <a:sym typeface="+mn-ea"/>
                  </a:rPr>
                  <a:t> to an attribute</a:t>
                </a:r>
              </a:p>
              <a:p>
                <a:pPr marL="1600200" lvl="2" indent="-685800" algn="just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5300" b="1" i="1" smtClean="0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𝒛</m:t>
                    </m:r>
                  </m:oMath>
                </a14:m>
                <a:r>
                  <a:rPr lang="en-US" altLang="zh-CN" sz="5300" dirty="0">
                    <a:sym typeface="+mn-ea"/>
                  </a:rPr>
                  <a:t> : the </a:t>
                </a:r>
                <a:r>
                  <a:rPr lang="en-US" altLang="zh-CN" sz="5300" b="1" dirty="0">
                    <a:solidFill>
                      <a:srgbClr val="2774AE"/>
                    </a:solidFill>
                    <a:sym typeface="+mn-ea"/>
                  </a:rPr>
                  <a:t>activation sequence </a:t>
                </a:r>
                <a:r>
                  <a:rPr lang="en-US" altLang="zh-CN" sz="5300" dirty="0">
                    <a:sym typeface="+mn-ea"/>
                  </a:rPr>
                  <a:t>of the unit </a:t>
                </a:r>
                <a:r>
                  <a:rPr lang="en-US" altLang="zh-CN" sz="5300" i="1" dirty="0">
                    <a:sym typeface="+mn-ea"/>
                  </a:rPr>
                  <a:t>z</a:t>
                </a:r>
                <a:r>
                  <a:rPr lang="en-US" altLang="zh-CN" sz="5300" dirty="0">
                    <a:sym typeface="+mn-ea"/>
                  </a:rPr>
                  <a:t>  in the neural network</a:t>
                </a:r>
              </a:p>
              <a:p>
                <a:pPr marL="1600200" lvl="2" indent="-685800" algn="just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5300" b="1" i="1" smtClean="0">
                        <a:latin typeface="Cambria Math" panose="02040503050406030204" pitchFamily="18" charset="0"/>
                        <a:cs typeface="Cambria Math" panose="02040503050406030204" charset="0"/>
                        <a:sym typeface="+mn-ea"/>
                      </a:rPr>
                      <m:t>𝒔</m:t>
                    </m:r>
                  </m:oMath>
                </a14:m>
                <a:r>
                  <a:rPr lang="en-US" altLang="zh-CN" sz="5300" b="1" dirty="0">
                    <a:sym typeface="+mn-ea"/>
                  </a:rPr>
                  <a:t> </a:t>
                </a:r>
                <a:r>
                  <a:rPr lang="en-US" altLang="zh-CN" sz="5300" dirty="0">
                    <a:sym typeface="+mn-ea"/>
                  </a:rPr>
                  <a:t>: the </a:t>
                </a:r>
                <a:r>
                  <a:rPr lang="en-US" altLang="zh-CN" sz="5300" b="1" dirty="0">
                    <a:solidFill>
                      <a:srgbClr val="2774AE"/>
                    </a:solidFill>
                    <a:sym typeface="+mn-ea"/>
                  </a:rPr>
                  <a:t>logged sequence </a:t>
                </a:r>
                <a:r>
                  <a:rPr lang="en-US" altLang="zh-CN" sz="5300" dirty="0">
                    <a:sym typeface="+mn-ea"/>
                  </a:rPr>
                  <a:t>of the kinematic attribute </a:t>
                </a:r>
                <a:r>
                  <a:rPr lang="en-US" altLang="zh-CN" sz="5300" i="1" dirty="0">
                    <a:sym typeface="+mn-ea"/>
                  </a:rPr>
                  <a:t>s</a:t>
                </a:r>
              </a:p>
              <a:p>
                <a:pPr marL="1600200" lvl="2" indent="-685800" algn="just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5300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𝑚</m:t>
                    </m:r>
                  </m:oMath>
                </a14:m>
                <a:r>
                  <a:rPr lang="en-US" altLang="zh-CN" sz="5300" dirty="0">
                    <a:sym typeface="+mn-ea"/>
                  </a:rPr>
                  <a:t> : </a:t>
                </a:r>
                <a:r>
                  <a:rPr lang="en-US" altLang="zh-CN" sz="5300" b="1" dirty="0">
                    <a:solidFill>
                      <a:srgbClr val="2774AE"/>
                    </a:solidFill>
                    <a:sym typeface="+mn-ea"/>
                  </a:rPr>
                  <a:t>Motor neuron</a:t>
                </a:r>
                <a:r>
                  <a:rPr lang="en-US" altLang="zh-CN" sz="5300" dirty="0">
                    <a:sym typeface="+mn-ea"/>
                  </a:rPr>
                  <a:t> that has minimal </a:t>
                </a:r>
                <a:r>
                  <a:rPr lang="en-US" altLang="zh-CN" sz="5300" b="1" dirty="0">
                    <a:sym typeface="+mn-ea"/>
                  </a:rPr>
                  <a:t>frequency discrepancy</a:t>
                </a:r>
                <a:r>
                  <a:rPr lang="en-US" altLang="zh-CN" sz="5300" dirty="0">
                    <a:sym typeface="+mn-ea"/>
                  </a:rPr>
                  <a:t>: </a:t>
                </a:r>
              </a:p>
              <a:p>
                <a:pPr algn="just">
                  <a:lnSpc>
                    <a:spcPct val="120000"/>
                  </a:lnSpc>
                </a:pPr>
                <a:endParaRPr lang="en-US" altLang="zh-CN" sz="5300" dirty="0">
                  <a:sym typeface="+mn-ea"/>
                </a:endParaRPr>
              </a:p>
              <a:p>
                <a:pPr algn="just">
                  <a:lnSpc>
                    <a:spcPct val="120000"/>
                  </a:lnSpc>
                </a:pPr>
                <a:endParaRPr lang="en-US" altLang="zh-CN" sz="5300" dirty="0">
                  <a:sym typeface="+mn-ea"/>
                </a:endParaRPr>
              </a:p>
              <a:p>
                <a:pPr algn="just">
                  <a:lnSpc>
                    <a:spcPct val="120000"/>
                  </a:lnSpc>
                </a:pPr>
                <a:r>
                  <a:rPr lang="en-US" altLang="zh-CN" sz="5300" dirty="0">
                    <a:sym typeface="+mn-ea"/>
                  </a:rPr>
                  <a:t>	</a:t>
                </a:r>
              </a:p>
            </p:txBody>
          </p:sp>
        </mc:Choice>
        <mc:Fallback xmlns="">
          <p:sp>
            <p:nvSpPr>
              <p:cNvPr id="572" name="TextBox 571">
                <a:extLst>
                  <a:ext uri="{FF2B5EF4-FFF2-40B4-BE49-F238E27FC236}">
                    <a16:creationId xmlns:a16="http://schemas.microsoft.com/office/drawing/2014/main" id="{E4A9204A-1DE5-5E06-678A-E7374033EE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56" y="23966572"/>
                <a:ext cx="24903952" cy="7859011"/>
              </a:xfrm>
              <a:prstGeom prst="rect">
                <a:avLst/>
              </a:prstGeom>
              <a:blipFill>
                <a:blip r:embed="rId29"/>
                <a:stretch>
                  <a:fillRect l="-1274" t="-8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73" name="图片 82">
            <a:extLst>
              <a:ext uri="{FF2B5EF4-FFF2-40B4-BE49-F238E27FC236}">
                <a16:creationId xmlns:a16="http://schemas.microsoft.com/office/drawing/2014/main" id="{5EC4C775-5F0E-7670-2D66-587813A43C71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6350160" y="28808455"/>
            <a:ext cx="9019975" cy="2381710"/>
          </a:xfrm>
          <a:prstGeom prst="rect">
            <a:avLst/>
          </a:prstGeom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6B10B438-2C0E-2669-F0A8-376FD7E2A7B7}"/>
              </a:ext>
            </a:extLst>
          </p:cNvPr>
          <p:cNvSpPr txBox="1"/>
          <p:nvPr/>
        </p:nvSpPr>
        <p:spPr>
          <a:xfrm>
            <a:off x="251551" y="30948248"/>
            <a:ext cx="20126961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5300" b="1" dirty="0">
                <a:sym typeface="+mn-ea"/>
              </a:rPr>
              <a:t>3. Evoking certain behavior: </a:t>
            </a:r>
            <a:r>
              <a:rPr lang="en-US" altLang="zh-CN" sz="5300" dirty="0">
                <a:sym typeface="+mn-ea"/>
              </a:rPr>
              <a:t>manually activate a group of motor neurons associated with certain kinematics</a:t>
            </a:r>
            <a:endParaRPr lang="en-US" sz="5300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0BD95E69-144F-3D1A-5925-28BB57656254}"/>
              </a:ext>
            </a:extLst>
          </p:cNvPr>
          <p:cNvSpPr txBox="1"/>
          <p:nvPr/>
        </p:nvSpPr>
        <p:spPr>
          <a:xfrm>
            <a:off x="6731198" y="18504389"/>
            <a:ext cx="3097245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4400" b="1" dirty="0"/>
              <a:t>Mapping 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0E5766CC-2389-2A16-C0B3-DC9168A329A1}"/>
              </a:ext>
            </a:extLst>
          </p:cNvPr>
          <p:cNvSpPr txBox="1"/>
          <p:nvPr/>
        </p:nvSpPr>
        <p:spPr>
          <a:xfrm>
            <a:off x="12083447" y="18550026"/>
            <a:ext cx="3097245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4400" b="1" dirty="0"/>
              <a:t>Evoking</a:t>
            </a:r>
          </a:p>
        </p:txBody>
      </p:sp>
      <p:sp>
        <p:nvSpPr>
          <p:cNvPr id="78" name="文本框 448">
            <a:extLst>
              <a:ext uri="{FF2B5EF4-FFF2-40B4-BE49-F238E27FC236}">
                <a16:creationId xmlns:a16="http://schemas.microsoft.com/office/drawing/2014/main" id="{F222CA61-DA0A-2E0F-B616-D3F7606FAB06}"/>
              </a:ext>
            </a:extLst>
          </p:cNvPr>
          <p:cNvSpPr txBox="1"/>
          <p:nvPr/>
        </p:nvSpPr>
        <p:spPr>
          <a:xfrm>
            <a:off x="198415" y="11217199"/>
            <a:ext cx="22460158" cy="237015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8500" b="1" dirty="0">
                <a:solidFill>
                  <a:srgbClr val="2774AE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Probing the Representation of the Agent</a:t>
            </a:r>
          </a:p>
        </p:txBody>
      </p:sp>
      <p:sp>
        <p:nvSpPr>
          <p:cNvPr id="82" name="文本框 448">
            <a:extLst>
              <a:ext uri="{FF2B5EF4-FFF2-40B4-BE49-F238E27FC236}">
                <a16:creationId xmlns:a16="http://schemas.microsoft.com/office/drawing/2014/main" id="{5273F762-D1DA-E95A-1442-A10B699DB2AE}"/>
              </a:ext>
            </a:extLst>
          </p:cNvPr>
          <p:cNvSpPr txBox="1"/>
          <p:nvPr/>
        </p:nvSpPr>
        <p:spPr>
          <a:xfrm>
            <a:off x="-2872853" y="4014780"/>
            <a:ext cx="11386423" cy="161948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altLang="zh-CN" sz="8500" b="1" dirty="0">
                <a:solidFill>
                  <a:srgbClr val="2774AE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Motivation</a:t>
            </a:r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5D2E09AA-31E7-84A9-BFE0-DF85AB597A5D}"/>
              </a:ext>
            </a:extLst>
          </p:cNvPr>
          <p:cNvCxnSpPr>
            <a:cxnSpLocks/>
          </p:cNvCxnSpPr>
          <p:nvPr/>
        </p:nvCxnSpPr>
        <p:spPr>
          <a:xfrm>
            <a:off x="29391878" y="9179197"/>
            <a:ext cx="2964491" cy="21145"/>
          </a:xfrm>
          <a:prstGeom prst="straightConnector1">
            <a:avLst/>
          </a:prstGeom>
          <a:ln w="1111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文本框 273">
            <a:extLst>
              <a:ext uri="{FF2B5EF4-FFF2-40B4-BE49-F238E27FC236}">
                <a16:creationId xmlns:a16="http://schemas.microsoft.com/office/drawing/2014/main" id="{63479AA4-74FB-1F62-DDF1-528E05E7DA13}"/>
              </a:ext>
            </a:extLst>
          </p:cNvPr>
          <p:cNvSpPr txBox="1"/>
          <p:nvPr/>
        </p:nvSpPr>
        <p:spPr>
          <a:xfrm>
            <a:off x="38683883" y="3259499"/>
            <a:ext cx="53644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b="1" dirty="0"/>
              <a:t>Code is available </a:t>
            </a:r>
          </a:p>
        </p:txBody>
      </p:sp>
      <p:sp>
        <p:nvSpPr>
          <p:cNvPr id="87" name="文本框 273">
            <a:extLst>
              <a:ext uri="{FF2B5EF4-FFF2-40B4-BE49-F238E27FC236}">
                <a16:creationId xmlns:a16="http://schemas.microsoft.com/office/drawing/2014/main" id="{0EEAE909-909E-8FF0-930F-A4DD5473B00A}"/>
              </a:ext>
            </a:extLst>
          </p:cNvPr>
          <p:cNvSpPr txBox="1"/>
          <p:nvPr/>
        </p:nvSpPr>
        <p:spPr>
          <a:xfrm>
            <a:off x="7234913" y="14846909"/>
            <a:ext cx="80183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b="1" u="sng" dirty="0">
                <a:solidFill>
                  <a:schemeClr val="accent5">
                    <a:lumMod val="75000"/>
                  </a:schemeClr>
                </a:solidFill>
              </a:rPr>
              <a:t>Policy Dissection</a:t>
            </a: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PP_MARK_KEY" val="1d328d27-6db8-474c-bd42-87841886771d"/>
  <p:tag name="COMMONDATA" val="eyJoZGlkIjoiNzFkOGMwYTg3NzdkYmI1MzdmOGViODE3NGY3MGE3ODkifQ==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4d55e9de-74d7-40d5-ab50-49b8457df7ac}"/>
  <p:tag name="TABLE_ENDDRAG_ORIGIN_RECT" val="549*392"/>
  <p:tag name="TABLE_ENDDRAG_RECT" val="2877*1921*549*392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</TotalTime>
  <Words>243</Words>
  <Application>Microsoft Macintosh PowerPoint</Application>
  <PresentationFormat>Custom</PresentationFormat>
  <Paragraphs>61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8" baseType="lpstr">
      <vt:lpstr>等线</vt:lpstr>
      <vt:lpstr>等线 Light</vt:lpstr>
      <vt:lpstr>Arial</vt:lpstr>
      <vt:lpstr>Calibri</vt:lpstr>
      <vt:lpstr>Cambria Math</vt:lpstr>
      <vt:lpstr>Wingdings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 Quanyi</dc:creator>
  <cp:lastModifiedBy>Zhou, Bolei</cp:lastModifiedBy>
  <cp:revision>286</cp:revision>
  <dcterms:created xsi:type="dcterms:W3CDTF">2022-11-16T12:31:00Z</dcterms:created>
  <dcterms:modified xsi:type="dcterms:W3CDTF">2022-11-18T06:30:38Z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D2C8F7D02BAC4D37B23E85FFB51B0108</vt:lpwstr>
  </property>
  <property fmtid="{D5CDD505-2E9C-101B-9397-08002B2CF9AE}" pid="3" name="KSOProductBuildVer">
    <vt:lpwstr>2052-11.1.0.12763</vt:lpwstr>
  </property>
</Properties>
</file>